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30"/>
  </p:notesMasterIdLst>
  <p:handoutMasterIdLst>
    <p:handoutMasterId r:id="rId31"/>
  </p:handoutMasterIdLst>
  <p:sldIdLst>
    <p:sldId id="441" r:id="rId2"/>
    <p:sldId id="445" r:id="rId3"/>
    <p:sldId id="446" r:id="rId4"/>
    <p:sldId id="447" r:id="rId5"/>
    <p:sldId id="448" r:id="rId6"/>
    <p:sldId id="457" r:id="rId7"/>
    <p:sldId id="458" r:id="rId8"/>
    <p:sldId id="459" r:id="rId9"/>
    <p:sldId id="460" r:id="rId10"/>
    <p:sldId id="461" r:id="rId11"/>
    <p:sldId id="462" r:id="rId12"/>
    <p:sldId id="463" r:id="rId13"/>
    <p:sldId id="464" r:id="rId14"/>
    <p:sldId id="465" r:id="rId15"/>
    <p:sldId id="502" r:id="rId16"/>
    <p:sldId id="468" r:id="rId17"/>
    <p:sldId id="469" r:id="rId18"/>
    <p:sldId id="470" r:id="rId19"/>
    <p:sldId id="497" r:id="rId20"/>
    <p:sldId id="498" r:id="rId21"/>
    <p:sldId id="499" r:id="rId22"/>
    <p:sldId id="500" r:id="rId23"/>
    <p:sldId id="479" r:id="rId24"/>
    <p:sldId id="503" r:id="rId25"/>
    <p:sldId id="480" r:id="rId26"/>
    <p:sldId id="481" r:id="rId27"/>
    <p:sldId id="501" r:id="rId28"/>
    <p:sldId id="491" r:id="rId29"/>
  </p:sldIdLst>
  <p:sldSz cx="12192000" cy="6858000"/>
  <p:notesSz cx="6858000" cy="9144000"/>
  <p:embeddedFontLst>
    <p:embeddedFont>
      <p:font typeface="Tajawal" panose="020B0604020202020204" charset="-78"/>
      <p:regular r:id="rId32"/>
      <p:bold r:id="rId33"/>
    </p:embeddedFont>
    <p:embeddedFont>
      <p:font typeface="Traditional Arabic" panose="02020603050405020304" pitchFamily="18" charset="-78"/>
      <p:regular r:id="rId34"/>
      <p:bold r:id="rId35"/>
    </p:embeddedFon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rsa Alasker" initials="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235"/>
    <a:srgbClr val="9F8F73"/>
    <a:srgbClr val="570009"/>
    <a:srgbClr val="B9B9B9"/>
    <a:srgbClr val="264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2" autoAdjust="0"/>
    <p:restoredTop sz="92691" autoAdjust="0"/>
  </p:normalViewPr>
  <p:slideViewPr>
    <p:cSldViewPr snapToGrid="0">
      <p:cViewPr varScale="1">
        <p:scale>
          <a:sx n="88" d="100"/>
          <a:sy n="88" d="100"/>
        </p:scale>
        <p:origin x="420"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96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B68A6-BBC4-4307-A415-74F7C489425A}"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7A02FC80-9F2A-4CA8-971C-C296991E66F9}">
      <dgm:prSet phldrT="[Text]" custT="1"/>
      <dgm:spPr/>
      <dgm:t>
        <a:bodyPr/>
        <a:lstStyle/>
        <a:p>
          <a:pPr rtl="1"/>
          <a:r>
            <a:rPr lang="ar-JO" sz="3200" dirty="0">
              <a:latin typeface="Traditional Arabic" pitchFamily="18" charset="-78"/>
              <a:cs typeface="Traditional Arabic" pitchFamily="18" charset="-78"/>
            </a:rPr>
            <a:t>تأسس مركز الملك عبد الله الثاني للتميز في كانون ثاني 2006، بموجب نظام رقم (6) لسنة 2006</a:t>
          </a:r>
          <a:r>
            <a:rPr lang="en-US" sz="3200" dirty="0">
              <a:latin typeface="Traditional Arabic" pitchFamily="18" charset="-78"/>
              <a:cs typeface="Traditional Arabic" pitchFamily="18" charset="-78"/>
            </a:rPr>
            <a:t>.</a:t>
          </a:r>
        </a:p>
      </dgm:t>
    </dgm:pt>
    <dgm:pt modelId="{427CB083-24B8-472D-8D23-B0313AFDF8DB}" type="parTrans" cxnId="{BDBDE282-F89C-432B-AD4E-D2448A11432E}">
      <dgm:prSet/>
      <dgm:spPr/>
      <dgm:t>
        <a:bodyPr/>
        <a:lstStyle/>
        <a:p>
          <a:endParaRPr lang="en-US" sz="3200"/>
        </a:p>
      </dgm:t>
    </dgm:pt>
    <dgm:pt modelId="{4A376735-14DA-42E3-BBCF-0F294D728CD2}" type="sibTrans" cxnId="{BDBDE282-F89C-432B-AD4E-D2448A11432E}">
      <dgm:prSet/>
      <dgm:spPr/>
      <dgm:t>
        <a:bodyPr/>
        <a:lstStyle/>
        <a:p>
          <a:endParaRPr lang="en-US" sz="3200"/>
        </a:p>
      </dgm:t>
    </dgm:pt>
    <dgm:pt modelId="{DCB50667-70E4-4A96-98D6-BCF38AB96AB5}">
      <dgm:prSet custT="1"/>
      <dgm:spPr>
        <a:solidFill>
          <a:srgbClr val="8F3235"/>
        </a:solidFill>
      </dgm:spPr>
      <dgm:t>
        <a:bodyPr/>
        <a:lstStyle/>
        <a:p>
          <a:pPr rtl="1"/>
          <a:r>
            <a:rPr lang="ar-JO" sz="3200" dirty="0">
              <a:latin typeface="Traditional Arabic" pitchFamily="18" charset="-78"/>
              <a:cs typeface="Traditional Arabic" pitchFamily="18" charset="-78"/>
            </a:rPr>
            <a:t>صاحب السمو الملكي الأمير فيصل بن الحسين رئيس مجلس أمناء المركز</a:t>
          </a:r>
          <a:r>
            <a:rPr lang="en-US" sz="3200" dirty="0">
              <a:latin typeface="Traditional Arabic" pitchFamily="18" charset="-78"/>
              <a:cs typeface="Traditional Arabic" pitchFamily="18" charset="-78"/>
            </a:rPr>
            <a:t>.</a:t>
          </a:r>
          <a:endParaRPr lang="ar-JO" sz="3200" dirty="0">
            <a:latin typeface="Traditional Arabic" pitchFamily="18" charset="-78"/>
            <a:cs typeface="Traditional Arabic" pitchFamily="18" charset="-78"/>
          </a:endParaRPr>
        </a:p>
      </dgm:t>
    </dgm:pt>
    <dgm:pt modelId="{EC679A72-6CC9-4AAC-864B-B3F5C32F30E2}" type="sibTrans" cxnId="{A40E1CAB-87C4-4936-9C41-8237D4A2290E}">
      <dgm:prSet/>
      <dgm:spPr/>
      <dgm:t>
        <a:bodyPr/>
        <a:lstStyle/>
        <a:p>
          <a:endParaRPr lang="en-US" sz="3200"/>
        </a:p>
      </dgm:t>
    </dgm:pt>
    <dgm:pt modelId="{E4B1780E-1F16-450F-86AE-95D993A2247A}" type="parTrans" cxnId="{A40E1CAB-87C4-4936-9C41-8237D4A2290E}">
      <dgm:prSet/>
      <dgm:spPr/>
      <dgm:t>
        <a:bodyPr/>
        <a:lstStyle/>
        <a:p>
          <a:endParaRPr lang="en-US" sz="3200"/>
        </a:p>
      </dgm:t>
    </dgm:pt>
    <dgm:pt modelId="{7C0BE738-7362-4D10-BDAB-73E9730B6903}" type="pres">
      <dgm:prSet presAssocID="{69DB68A6-BBC4-4307-A415-74F7C489425A}" presName="linear" presStyleCnt="0">
        <dgm:presLayoutVars>
          <dgm:animLvl val="lvl"/>
          <dgm:resizeHandles val="exact"/>
        </dgm:presLayoutVars>
      </dgm:prSet>
      <dgm:spPr/>
      <dgm:t>
        <a:bodyPr/>
        <a:lstStyle/>
        <a:p>
          <a:endParaRPr lang="en-US"/>
        </a:p>
      </dgm:t>
    </dgm:pt>
    <dgm:pt modelId="{22728049-590E-45D4-88A7-B5DD0BB1FAFA}" type="pres">
      <dgm:prSet presAssocID="{7A02FC80-9F2A-4CA8-971C-C296991E66F9}" presName="parentText" presStyleLbl="node1" presStyleIdx="0" presStyleCnt="2" custLinFactY="-13792" custLinFactNeighborY="-100000">
        <dgm:presLayoutVars>
          <dgm:chMax val="0"/>
          <dgm:bulletEnabled val="1"/>
        </dgm:presLayoutVars>
      </dgm:prSet>
      <dgm:spPr/>
      <dgm:t>
        <a:bodyPr/>
        <a:lstStyle/>
        <a:p>
          <a:endParaRPr lang="en-US"/>
        </a:p>
      </dgm:t>
    </dgm:pt>
    <dgm:pt modelId="{8767DF72-8457-44B3-9F4F-D7B659F0437A}" type="pres">
      <dgm:prSet presAssocID="{4A376735-14DA-42E3-BBCF-0F294D728CD2}" presName="spacer" presStyleCnt="0"/>
      <dgm:spPr/>
    </dgm:pt>
    <dgm:pt modelId="{EA772BF2-488F-42AD-8E55-118658899668}" type="pres">
      <dgm:prSet presAssocID="{DCB50667-70E4-4A96-98D6-BCF38AB96AB5}" presName="parentText" presStyleLbl="node1" presStyleIdx="1" presStyleCnt="2" custLinFactNeighborY="36932">
        <dgm:presLayoutVars>
          <dgm:chMax val="0"/>
          <dgm:bulletEnabled val="1"/>
        </dgm:presLayoutVars>
      </dgm:prSet>
      <dgm:spPr/>
      <dgm:t>
        <a:bodyPr/>
        <a:lstStyle/>
        <a:p>
          <a:endParaRPr lang="en-US"/>
        </a:p>
      </dgm:t>
    </dgm:pt>
  </dgm:ptLst>
  <dgm:cxnLst>
    <dgm:cxn modelId="{5DD4824E-FF36-40CB-BC9E-C160323FBCC9}" type="presOf" srcId="{DCB50667-70E4-4A96-98D6-BCF38AB96AB5}" destId="{EA772BF2-488F-42AD-8E55-118658899668}" srcOrd="0" destOrd="0" presId="urn:microsoft.com/office/officeart/2005/8/layout/vList2"/>
    <dgm:cxn modelId="{4B55C85C-2C10-4AD7-935F-E346B9B36D12}" type="presOf" srcId="{69DB68A6-BBC4-4307-A415-74F7C489425A}" destId="{7C0BE738-7362-4D10-BDAB-73E9730B6903}" srcOrd="0" destOrd="0" presId="urn:microsoft.com/office/officeart/2005/8/layout/vList2"/>
    <dgm:cxn modelId="{BDBDE282-F89C-432B-AD4E-D2448A11432E}" srcId="{69DB68A6-BBC4-4307-A415-74F7C489425A}" destId="{7A02FC80-9F2A-4CA8-971C-C296991E66F9}" srcOrd="0" destOrd="0" parTransId="{427CB083-24B8-472D-8D23-B0313AFDF8DB}" sibTransId="{4A376735-14DA-42E3-BBCF-0F294D728CD2}"/>
    <dgm:cxn modelId="{DB32FADB-33A5-4F86-A794-5E9669E7F037}" type="presOf" srcId="{7A02FC80-9F2A-4CA8-971C-C296991E66F9}" destId="{22728049-590E-45D4-88A7-B5DD0BB1FAFA}" srcOrd="0" destOrd="0" presId="urn:microsoft.com/office/officeart/2005/8/layout/vList2"/>
    <dgm:cxn modelId="{A40E1CAB-87C4-4936-9C41-8237D4A2290E}" srcId="{69DB68A6-BBC4-4307-A415-74F7C489425A}" destId="{DCB50667-70E4-4A96-98D6-BCF38AB96AB5}" srcOrd="1" destOrd="0" parTransId="{E4B1780E-1F16-450F-86AE-95D993A2247A}" sibTransId="{EC679A72-6CC9-4AAC-864B-B3F5C32F30E2}"/>
    <dgm:cxn modelId="{CEC51064-E13D-4D95-BBA4-92C1C0E58813}" type="presParOf" srcId="{7C0BE738-7362-4D10-BDAB-73E9730B6903}" destId="{22728049-590E-45D4-88A7-B5DD0BB1FAFA}" srcOrd="0" destOrd="0" presId="urn:microsoft.com/office/officeart/2005/8/layout/vList2"/>
    <dgm:cxn modelId="{55EFA49B-F908-40AA-91FB-80C967CC3CDC}" type="presParOf" srcId="{7C0BE738-7362-4D10-BDAB-73E9730B6903}" destId="{8767DF72-8457-44B3-9F4F-D7B659F0437A}" srcOrd="1" destOrd="0" presId="urn:microsoft.com/office/officeart/2005/8/layout/vList2"/>
    <dgm:cxn modelId="{5DD6C41D-EC9E-4EFE-A51C-B65F682CD90B}" type="presParOf" srcId="{7C0BE738-7362-4D10-BDAB-73E9730B6903}" destId="{EA772BF2-488F-42AD-8E55-11865889966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2CED7-05A6-42CA-AE8F-0197D8B7E5F7}"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90AFF44C-D8A4-45F1-9B39-B62967745F6D}">
      <dgm:prSet phldrT="[Text]" custT="1"/>
      <dgm:spPr/>
      <dgm:t>
        <a:bodyPr/>
        <a:lstStyle/>
        <a:p>
          <a:r>
            <a:rPr lang="ar-JO" sz="2800" b="1" dirty="0">
              <a:latin typeface="Traditional Arabic" pitchFamily="18" charset="-78"/>
              <a:cs typeface="Traditional Arabic" pitchFamily="18" charset="-78"/>
            </a:rPr>
            <a:t>رؤيتنا</a:t>
          </a:r>
          <a:endParaRPr lang="en-US" sz="2800" b="1" dirty="0">
            <a:latin typeface="Traditional Arabic" pitchFamily="18" charset="-78"/>
            <a:cs typeface="Traditional Arabic" pitchFamily="18" charset="-78"/>
          </a:endParaRPr>
        </a:p>
      </dgm:t>
    </dgm:pt>
    <dgm:pt modelId="{963610B6-93A8-466F-8AE7-7AF8E5FCC535}" type="parTrans" cxnId="{B8D6B5A0-B4FC-4319-A7D9-9689D5DC6C76}">
      <dgm:prSet/>
      <dgm:spPr/>
      <dgm:t>
        <a:bodyPr/>
        <a:lstStyle/>
        <a:p>
          <a:endParaRPr lang="en-US" sz="2800">
            <a:latin typeface="Traditional Arabic" pitchFamily="18" charset="-78"/>
            <a:cs typeface="Traditional Arabic" pitchFamily="18" charset="-78"/>
          </a:endParaRPr>
        </a:p>
      </dgm:t>
    </dgm:pt>
    <dgm:pt modelId="{2A5F4344-F181-4801-B9DA-DF790E60C1B4}" type="sibTrans" cxnId="{B8D6B5A0-B4FC-4319-A7D9-9689D5DC6C76}">
      <dgm:prSet/>
      <dgm:spPr/>
      <dgm:t>
        <a:bodyPr/>
        <a:lstStyle/>
        <a:p>
          <a:endParaRPr lang="en-US" sz="2800">
            <a:latin typeface="Traditional Arabic" pitchFamily="18" charset="-78"/>
            <a:cs typeface="Traditional Arabic" pitchFamily="18" charset="-78"/>
          </a:endParaRPr>
        </a:p>
      </dgm:t>
    </dgm:pt>
    <dgm:pt modelId="{E24F39B5-D66D-48E9-AD6D-E591F24F5D60}">
      <dgm:prSet phldrT="[Text]" custT="1"/>
      <dgm:spPr/>
      <dgm:t>
        <a:bodyPr/>
        <a:lstStyle/>
        <a:p>
          <a:pPr rtl="1"/>
          <a:r>
            <a:rPr lang="ar-JO" sz="2800" b="1" dirty="0">
              <a:latin typeface="Traditional Arabic" pitchFamily="18" charset="-78"/>
              <a:cs typeface="Traditional Arabic" pitchFamily="18" charset="-78"/>
            </a:rPr>
            <a:t>أن يكون مركز الملك عبد الله الثاني للتميز المحفز الرئيسي نحو أردن أكثر تنافسية عالمياً.</a:t>
          </a:r>
          <a:endParaRPr lang="en-US" sz="2800" b="1" dirty="0">
            <a:latin typeface="Traditional Arabic" pitchFamily="18" charset="-78"/>
            <a:cs typeface="Traditional Arabic" pitchFamily="18" charset="-78"/>
          </a:endParaRPr>
        </a:p>
      </dgm:t>
    </dgm:pt>
    <dgm:pt modelId="{007C3F6B-4297-4F3B-86DA-C2B951C1B687}" type="parTrans" cxnId="{77790AB2-B969-4F3D-A590-0430C0BD7A83}">
      <dgm:prSet/>
      <dgm:spPr/>
      <dgm:t>
        <a:bodyPr/>
        <a:lstStyle/>
        <a:p>
          <a:endParaRPr lang="en-US" sz="2800">
            <a:latin typeface="Traditional Arabic" pitchFamily="18" charset="-78"/>
            <a:cs typeface="Traditional Arabic" pitchFamily="18" charset="-78"/>
          </a:endParaRPr>
        </a:p>
      </dgm:t>
    </dgm:pt>
    <dgm:pt modelId="{9149AC82-AD76-4C54-8651-A5A7B680A25D}" type="sibTrans" cxnId="{77790AB2-B969-4F3D-A590-0430C0BD7A83}">
      <dgm:prSet/>
      <dgm:spPr/>
      <dgm:t>
        <a:bodyPr/>
        <a:lstStyle/>
        <a:p>
          <a:endParaRPr lang="en-US" sz="2800">
            <a:latin typeface="Traditional Arabic" pitchFamily="18" charset="-78"/>
            <a:cs typeface="Traditional Arabic" pitchFamily="18" charset="-78"/>
          </a:endParaRPr>
        </a:p>
      </dgm:t>
    </dgm:pt>
    <dgm:pt modelId="{07E44430-3B22-4DCA-B671-B98D6660E889}">
      <dgm:prSet phldrT="[Text]" custT="1"/>
      <dgm:spPr>
        <a:solidFill>
          <a:srgbClr val="8F3235"/>
        </a:solidFill>
      </dgm:spPr>
      <dgm:t>
        <a:bodyPr/>
        <a:lstStyle/>
        <a:p>
          <a:r>
            <a:rPr lang="ar-YE" sz="2800" b="1" dirty="0">
              <a:latin typeface="Traditional Arabic" pitchFamily="18" charset="-78"/>
              <a:cs typeface="Traditional Arabic" pitchFamily="18" charset="-78"/>
            </a:rPr>
            <a:t>رسال</a:t>
          </a:r>
          <a:r>
            <a:rPr lang="ar-JO" sz="2800" b="1" dirty="0">
              <a:latin typeface="Traditional Arabic" pitchFamily="18" charset="-78"/>
              <a:cs typeface="Traditional Arabic" pitchFamily="18" charset="-78"/>
            </a:rPr>
            <a:t>تنا </a:t>
          </a:r>
          <a:endParaRPr lang="en-US" sz="2800" b="1" dirty="0">
            <a:latin typeface="Traditional Arabic" pitchFamily="18" charset="-78"/>
            <a:cs typeface="Traditional Arabic" pitchFamily="18" charset="-78"/>
          </a:endParaRPr>
        </a:p>
      </dgm:t>
    </dgm:pt>
    <dgm:pt modelId="{D2C4F233-8D79-4D57-B14E-B0E43CC0D129}" type="parTrans" cxnId="{26572F14-FDF8-4AD7-AA62-C58E1B5405EF}">
      <dgm:prSet/>
      <dgm:spPr/>
      <dgm:t>
        <a:bodyPr/>
        <a:lstStyle/>
        <a:p>
          <a:endParaRPr lang="en-US" sz="2800">
            <a:latin typeface="Traditional Arabic" pitchFamily="18" charset="-78"/>
            <a:cs typeface="Traditional Arabic" pitchFamily="18" charset="-78"/>
          </a:endParaRPr>
        </a:p>
      </dgm:t>
    </dgm:pt>
    <dgm:pt modelId="{572CC01D-D0BC-4AEA-B854-3AE09EF7E5AB}" type="sibTrans" cxnId="{26572F14-FDF8-4AD7-AA62-C58E1B5405EF}">
      <dgm:prSet/>
      <dgm:spPr/>
      <dgm:t>
        <a:bodyPr/>
        <a:lstStyle/>
        <a:p>
          <a:endParaRPr lang="en-US" sz="2800">
            <a:latin typeface="Traditional Arabic" pitchFamily="18" charset="-78"/>
            <a:cs typeface="Traditional Arabic" pitchFamily="18" charset="-78"/>
          </a:endParaRPr>
        </a:p>
      </dgm:t>
    </dgm:pt>
    <dgm:pt modelId="{98E8EC06-6184-4AAB-B06B-8CDB9E2BA94D}">
      <dgm:prSet phldrT="[Text]" custT="1"/>
      <dgm:spPr/>
      <dgm:t>
        <a:bodyPr/>
        <a:lstStyle/>
        <a:p>
          <a:pPr rtl="1"/>
          <a:r>
            <a:rPr lang="ar-YE" sz="2400" dirty="0">
              <a:latin typeface="Traditional Arabic" pitchFamily="18" charset="-78"/>
              <a:cs typeface="Traditional Arabic" pitchFamily="18" charset="-78"/>
            </a:rPr>
            <a:t>تطوير </a:t>
          </a:r>
          <a:r>
            <a:rPr lang="ar-JO" sz="2400" dirty="0">
              <a:latin typeface="Traditional Arabic" pitchFamily="18" charset="-78"/>
              <a:cs typeface="Traditional Arabic" pitchFamily="18" charset="-78"/>
            </a:rPr>
            <a:t>ن</a:t>
          </a:r>
          <a:r>
            <a:rPr lang="ar-YE" sz="2400" dirty="0">
              <a:latin typeface="Traditional Arabic" pitchFamily="18" charset="-78"/>
              <a:cs typeface="Traditional Arabic" pitchFamily="18" charset="-78"/>
            </a:rPr>
            <a:t>ماذج/أطر التميز ومعايير التقييم المبنية على أفضل الممارسات الدولية</a:t>
          </a:r>
          <a:r>
            <a:rPr lang="en-US" sz="2400" dirty="0">
              <a:latin typeface="Traditional Arabic" pitchFamily="18" charset="-78"/>
              <a:cs typeface="Traditional Arabic" pitchFamily="18" charset="-78"/>
            </a:rPr>
            <a:t>.</a:t>
          </a:r>
        </a:p>
      </dgm:t>
    </dgm:pt>
    <dgm:pt modelId="{63298F04-7494-4E1F-A9B4-D78AE5F7929B}" type="parTrans" cxnId="{1292C3B5-708F-4882-8D94-D7E856552E4E}">
      <dgm:prSet/>
      <dgm:spPr/>
      <dgm:t>
        <a:bodyPr/>
        <a:lstStyle/>
        <a:p>
          <a:endParaRPr lang="en-US" sz="2800">
            <a:latin typeface="Traditional Arabic" pitchFamily="18" charset="-78"/>
            <a:cs typeface="Traditional Arabic" pitchFamily="18" charset="-78"/>
          </a:endParaRPr>
        </a:p>
      </dgm:t>
    </dgm:pt>
    <dgm:pt modelId="{C66525B8-E6B7-4B7B-870D-061EFF59F6AF}" type="sibTrans" cxnId="{1292C3B5-708F-4882-8D94-D7E856552E4E}">
      <dgm:prSet/>
      <dgm:spPr/>
      <dgm:t>
        <a:bodyPr/>
        <a:lstStyle/>
        <a:p>
          <a:endParaRPr lang="en-US" sz="2800">
            <a:latin typeface="Traditional Arabic" pitchFamily="18" charset="-78"/>
            <a:cs typeface="Traditional Arabic" pitchFamily="18" charset="-78"/>
          </a:endParaRPr>
        </a:p>
      </dgm:t>
    </dgm:pt>
    <dgm:pt modelId="{CA577427-590D-4305-BBB4-DF545FE6766D}">
      <dgm:prSet custT="1"/>
      <dgm:spPr/>
      <dgm:t>
        <a:bodyPr/>
        <a:lstStyle/>
        <a:p>
          <a:pPr rtl="1"/>
          <a:r>
            <a:rPr lang="ar-YE" sz="2400" dirty="0">
              <a:latin typeface="Traditional Arabic" pitchFamily="18" charset="-78"/>
              <a:cs typeface="Traditional Arabic" pitchFamily="18" charset="-78"/>
            </a:rPr>
            <a:t>تقييم أداء المؤسسات</a:t>
          </a:r>
          <a:r>
            <a:rPr lang="en-US" sz="2400" dirty="0">
              <a:latin typeface="Traditional Arabic" pitchFamily="18" charset="-78"/>
              <a:cs typeface="Traditional Arabic" pitchFamily="18" charset="-78"/>
            </a:rPr>
            <a:t>.</a:t>
          </a:r>
          <a:endParaRPr lang="ar-JO" sz="2400" dirty="0">
            <a:latin typeface="Traditional Arabic" pitchFamily="18" charset="-78"/>
            <a:cs typeface="Traditional Arabic" pitchFamily="18" charset="-78"/>
          </a:endParaRPr>
        </a:p>
      </dgm:t>
    </dgm:pt>
    <dgm:pt modelId="{562FADF9-C47E-4870-B83A-421B50E66BF1}" type="parTrans" cxnId="{7674E8BB-9698-4642-ACE3-DA12E13F8CC4}">
      <dgm:prSet/>
      <dgm:spPr/>
      <dgm:t>
        <a:bodyPr/>
        <a:lstStyle/>
        <a:p>
          <a:endParaRPr lang="en-US" sz="2800">
            <a:latin typeface="Traditional Arabic" pitchFamily="18" charset="-78"/>
            <a:cs typeface="Traditional Arabic" pitchFamily="18" charset="-78"/>
          </a:endParaRPr>
        </a:p>
      </dgm:t>
    </dgm:pt>
    <dgm:pt modelId="{87DB2C4E-EA19-4264-B5E6-BDE93C67798B}" type="sibTrans" cxnId="{7674E8BB-9698-4642-ACE3-DA12E13F8CC4}">
      <dgm:prSet/>
      <dgm:spPr/>
      <dgm:t>
        <a:bodyPr/>
        <a:lstStyle/>
        <a:p>
          <a:endParaRPr lang="en-US" sz="2800">
            <a:latin typeface="Traditional Arabic" pitchFamily="18" charset="-78"/>
            <a:cs typeface="Traditional Arabic" pitchFamily="18" charset="-78"/>
          </a:endParaRPr>
        </a:p>
      </dgm:t>
    </dgm:pt>
    <dgm:pt modelId="{A28438F0-C0C5-4489-89DF-38D3B43734FD}">
      <dgm:prSet custT="1"/>
      <dgm:spPr/>
      <dgm:t>
        <a:bodyPr/>
        <a:lstStyle/>
        <a:p>
          <a:pPr rtl="1"/>
          <a:r>
            <a:rPr lang="ar-YE" sz="2400" dirty="0">
              <a:latin typeface="Traditional Arabic" pitchFamily="18" charset="-78"/>
              <a:cs typeface="Traditional Arabic" pitchFamily="18" charset="-78"/>
            </a:rPr>
            <a:t>إدارة جوائز الملك عبد الله الثاني للتميز</a:t>
          </a:r>
          <a:r>
            <a:rPr lang="en-US" sz="2400" dirty="0">
              <a:latin typeface="Traditional Arabic" pitchFamily="18" charset="-78"/>
              <a:cs typeface="Traditional Arabic" pitchFamily="18" charset="-78"/>
            </a:rPr>
            <a:t>.</a:t>
          </a:r>
          <a:endParaRPr lang="ar-JO" sz="2400" dirty="0">
            <a:latin typeface="Traditional Arabic" pitchFamily="18" charset="-78"/>
            <a:cs typeface="Traditional Arabic" pitchFamily="18" charset="-78"/>
          </a:endParaRPr>
        </a:p>
      </dgm:t>
    </dgm:pt>
    <dgm:pt modelId="{A9C8B85B-2D04-43E5-A3E1-5C2D7BE3F810}" type="parTrans" cxnId="{D6D3F3D2-DC6A-4FE0-8203-DE3591170E8F}">
      <dgm:prSet/>
      <dgm:spPr/>
      <dgm:t>
        <a:bodyPr/>
        <a:lstStyle/>
        <a:p>
          <a:endParaRPr lang="en-US" sz="2800">
            <a:latin typeface="Traditional Arabic" pitchFamily="18" charset="-78"/>
            <a:cs typeface="Traditional Arabic" pitchFamily="18" charset="-78"/>
          </a:endParaRPr>
        </a:p>
      </dgm:t>
    </dgm:pt>
    <dgm:pt modelId="{83D500E8-B133-4B39-9CD0-96F6C5888181}" type="sibTrans" cxnId="{D6D3F3D2-DC6A-4FE0-8203-DE3591170E8F}">
      <dgm:prSet/>
      <dgm:spPr/>
      <dgm:t>
        <a:bodyPr/>
        <a:lstStyle/>
        <a:p>
          <a:endParaRPr lang="en-US" sz="2800">
            <a:latin typeface="Traditional Arabic" pitchFamily="18" charset="-78"/>
            <a:cs typeface="Traditional Arabic" pitchFamily="18" charset="-78"/>
          </a:endParaRPr>
        </a:p>
      </dgm:t>
    </dgm:pt>
    <dgm:pt modelId="{690960BC-5C12-4BEA-B36E-B87E76369910}">
      <dgm:prSet custT="1"/>
      <dgm:spPr/>
      <dgm:t>
        <a:bodyPr/>
        <a:lstStyle/>
        <a:p>
          <a:pPr rtl="1"/>
          <a:r>
            <a:rPr lang="ar-YE" sz="2400" dirty="0">
              <a:latin typeface="Traditional Arabic" pitchFamily="18" charset="-78"/>
              <a:cs typeface="Traditional Arabic" pitchFamily="18" charset="-78"/>
            </a:rPr>
            <a:t>نشر التميز في</a:t>
          </a:r>
          <a:r>
            <a:rPr lang="ar-JO" sz="2400" dirty="0">
              <a:latin typeface="Traditional Arabic" pitchFamily="18" charset="-78"/>
              <a:cs typeface="Traditional Arabic" pitchFamily="18" charset="-78"/>
            </a:rPr>
            <a:t> كافة القطاعات</a:t>
          </a:r>
          <a:r>
            <a:rPr lang="en-US" sz="2400" dirty="0">
              <a:latin typeface="Traditional Arabic" pitchFamily="18" charset="-78"/>
              <a:cs typeface="Traditional Arabic" pitchFamily="18" charset="-78"/>
            </a:rPr>
            <a:t>.</a:t>
          </a:r>
        </a:p>
      </dgm:t>
    </dgm:pt>
    <dgm:pt modelId="{416C0EA9-B3F7-40CA-A442-0A29ED2C0420}" type="parTrans" cxnId="{A23869AF-1202-470B-927B-44CF3A358A66}">
      <dgm:prSet/>
      <dgm:spPr/>
      <dgm:t>
        <a:bodyPr/>
        <a:lstStyle/>
        <a:p>
          <a:endParaRPr lang="en-US" sz="2800">
            <a:latin typeface="Traditional Arabic" pitchFamily="18" charset="-78"/>
            <a:cs typeface="Traditional Arabic" pitchFamily="18" charset="-78"/>
          </a:endParaRPr>
        </a:p>
      </dgm:t>
    </dgm:pt>
    <dgm:pt modelId="{D5C90A4D-ADC0-4956-A0C3-869C81EE78BA}" type="sibTrans" cxnId="{A23869AF-1202-470B-927B-44CF3A358A66}">
      <dgm:prSet/>
      <dgm:spPr/>
      <dgm:t>
        <a:bodyPr/>
        <a:lstStyle/>
        <a:p>
          <a:endParaRPr lang="en-US" sz="2800">
            <a:latin typeface="Traditional Arabic" pitchFamily="18" charset="-78"/>
            <a:cs typeface="Traditional Arabic" pitchFamily="18" charset="-78"/>
          </a:endParaRPr>
        </a:p>
      </dgm:t>
    </dgm:pt>
    <dgm:pt modelId="{B9E28AFD-04ED-4DD4-B0CA-CBE7F6C3E289}">
      <dgm:prSet phldrT="[Text]" custT="1"/>
      <dgm:spPr/>
      <dgm:t>
        <a:bodyPr/>
        <a:lstStyle/>
        <a:p>
          <a:pPr rtl="1"/>
          <a:r>
            <a:rPr lang="ar-YE" sz="2800" b="1" dirty="0">
              <a:latin typeface="Traditional Arabic" pitchFamily="18" charset="-78"/>
              <a:cs typeface="Traditional Arabic" pitchFamily="18" charset="-78"/>
            </a:rPr>
            <a:t>نشر ثقافة التميز في الأردن والمنطقة من خلال</a:t>
          </a:r>
          <a:r>
            <a:rPr lang="en-US" sz="2800" b="1" dirty="0">
              <a:latin typeface="Traditional Arabic" pitchFamily="18" charset="-78"/>
              <a:cs typeface="Traditional Arabic" pitchFamily="18" charset="-78"/>
            </a:rPr>
            <a:t>:</a:t>
          </a:r>
          <a:endParaRPr lang="en-US" sz="1050" b="1" dirty="0">
            <a:latin typeface="Traditional Arabic" pitchFamily="18" charset="-78"/>
            <a:cs typeface="Traditional Arabic" pitchFamily="18" charset="-78"/>
          </a:endParaRPr>
        </a:p>
      </dgm:t>
    </dgm:pt>
    <dgm:pt modelId="{AF70189A-BA56-47FE-A19E-B8829FC65FA2}" type="parTrans" cxnId="{7121F11C-AEAF-443B-BC98-7E1DDC73A091}">
      <dgm:prSet/>
      <dgm:spPr/>
      <dgm:t>
        <a:bodyPr/>
        <a:lstStyle/>
        <a:p>
          <a:pPr rtl="1"/>
          <a:endParaRPr lang="ar-JO"/>
        </a:p>
      </dgm:t>
    </dgm:pt>
    <dgm:pt modelId="{B8DACFE4-2DB2-4084-9CEA-78951F385D6C}" type="sibTrans" cxnId="{7121F11C-AEAF-443B-BC98-7E1DDC73A091}">
      <dgm:prSet/>
      <dgm:spPr/>
      <dgm:t>
        <a:bodyPr/>
        <a:lstStyle/>
        <a:p>
          <a:pPr rtl="1"/>
          <a:endParaRPr lang="ar-JO"/>
        </a:p>
      </dgm:t>
    </dgm:pt>
    <dgm:pt modelId="{9C3487EA-B1F8-4689-8576-87C64AB8D501}" type="pres">
      <dgm:prSet presAssocID="{0122CED7-05A6-42CA-AE8F-0197D8B7E5F7}" presName="linearFlow" presStyleCnt="0">
        <dgm:presLayoutVars>
          <dgm:dir/>
          <dgm:animLvl val="lvl"/>
          <dgm:resizeHandles val="exact"/>
        </dgm:presLayoutVars>
      </dgm:prSet>
      <dgm:spPr/>
      <dgm:t>
        <a:bodyPr/>
        <a:lstStyle/>
        <a:p>
          <a:endParaRPr lang="en-US"/>
        </a:p>
      </dgm:t>
    </dgm:pt>
    <dgm:pt modelId="{F7308F47-E7C3-47E6-B847-5D26D65A7CB7}" type="pres">
      <dgm:prSet presAssocID="{90AFF44C-D8A4-45F1-9B39-B62967745F6D}" presName="composite" presStyleCnt="0"/>
      <dgm:spPr/>
    </dgm:pt>
    <dgm:pt modelId="{D3677977-638C-4B33-9822-AB428C44188B}" type="pres">
      <dgm:prSet presAssocID="{90AFF44C-D8A4-45F1-9B39-B62967745F6D}" presName="parentText" presStyleLbl="alignNode1" presStyleIdx="0" presStyleCnt="2" custLinFactX="300000" custLinFactNeighborX="399356" custLinFactNeighborY="13062">
        <dgm:presLayoutVars>
          <dgm:chMax val="1"/>
          <dgm:bulletEnabled val="1"/>
        </dgm:presLayoutVars>
      </dgm:prSet>
      <dgm:spPr/>
      <dgm:t>
        <a:bodyPr/>
        <a:lstStyle/>
        <a:p>
          <a:endParaRPr lang="en-US"/>
        </a:p>
      </dgm:t>
    </dgm:pt>
    <dgm:pt modelId="{161D4731-72AA-4EA0-A2F2-9DBD166D4E44}" type="pres">
      <dgm:prSet presAssocID="{90AFF44C-D8A4-45F1-9B39-B62967745F6D}" presName="descendantText" presStyleLbl="alignAcc1" presStyleIdx="0" presStyleCnt="2" custScaleX="93787" custScaleY="100000" custLinFactNeighborX="-12400" custLinFactNeighborY="17062">
        <dgm:presLayoutVars>
          <dgm:bulletEnabled val="1"/>
        </dgm:presLayoutVars>
      </dgm:prSet>
      <dgm:spPr/>
      <dgm:t>
        <a:bodyPr/>
        <a:lstStyle/>
        <a:p>
          <a:endParaRPr lang="en-US"/>
        </a:p>
      </dgm:t>
    </dgm:pt>
    <dgm:pt modelId="{34932066-AD23-4FC5-B867-8DD191116559}" type="pres">
      <dgm:prSet presAssocID="{2A5F4344-F181-4801-B9DA-DF790E60C1B4}" presName="sp" presStyleCnt="0"/>
      <dgm:spPr/>
    </dgm:pt>
    <dgm:pt modelId="{7A6B8036-EBA6-468A-B070-510C58E1C3E9}" type="pres">
      <dgm:prSet presAssocID="{07E44430-3B22-4DCA-B671-B98D6660E889}" presName="composite" presStyleCnt="0"/>
      <dgm:spPr/>
    </dgm:pt>
    <dgm:pt modelId="{6BED9238-30BD-4F30-9482-2412E0DA934E}" type="pres">
      <dgm:prSet presAssocID="{07E44430-3B22-4DCA-B671-B98D6660E889}" presName="parentText" presStyleLbl="alignNode1" presStyleIdx="1" presStyleCnt="2" custScaleY="145996" custLinFactX="300000" custLinFactNeighborX="399356" custLinFactNeighborY="4847">
        <dgm:presLayoutVars>
          <dgm:chMax val="1"/>
          <dgm:bulletEnabled val="1"/>
        </dgm:presLayoutVars>
      </dgm:prSet>
      <dgm:spPr/>
      <dgm:t>
        <a:bodyPr/>
        <a:lstStyle/>
        <a:p>
          <a:endParaRPr lang="en-US"/>
        </a:p>
      </dgm:t>
    </dgm:pt>
    <dgm:pt modelId="{E89F084C-0C54-4FB1-AACB-CAF2FED298E1}" type="pres">
      <dgm:prSet presAssocID="{07E44430-3B22-4DCA-B671-B98D6660E889}" presName="descendantText" presStyleLbl="alignAcc1" presStyleIdx="1" presStyleCnt="2" custScaleX="81866" custScaleY="271150" custLinFactNeighborX="-17752" custLinFactNeighborY="-8060">
        <dgm:presLayoutVars>
          <dgm:bulletEnabled val="1"/>
        </dgm:presLayoutVars>
      </dgm:prSet>
      <dgm:spPr/>
      <dgm:t>
        <a:bodyPr/>
        <a:lstStyle/>
        <a:p>
          <a:endParaRPr lang="en-US"/>
        </a:p>
      </dgm:t>
    </dgm:pt>
  </dgm:ptLst>
  <dgm:cxnLst>
    <dgm:cxn modelId="{3B871D12-8EFB-4399-836E-50B7CBBB4668}" type="presOf" srcId="{E24F39B5-D66D-48E9-AD6D-E591F24F5D60}" destId="{161D4731-72AA-4EA0-A2F2-9DBD166D4E44}" srcOrd="0" destOrd="0" presId="urn:microsoft.com/office/officeart/2005/8/layout/chevron2"/>
    <dgm:cxn modelId="{4607FB00-0313-4A0A-B8E3-D362CE88786C}" type="presOf" srcId="{B9E28AFD-04ED-4DD4-B0CA-CBE7F6C3E289}" destId="{E89F084C-0C54-4FB1-AACB-CAF2FED298E1}" srcOrd="0" destOrd="0" presId="urn:microsoft.com/office/officeart/2005/8/layout/chevron2"/>
    <dgm:cxn modelId="{99731799-9863-433A-A5D7-C0E67B0F82B7}" type="presOf" srcId="{90AFF44C-D8A4-45F1-9B39-B62967745F6D}" destId="{D3677977-638C-4B33-9822-AB428C44188B}" srcOrd="0" destOrd="0" presId="urn:microsoft.com/office/officeart/2005/8/layout/chevron2"/>
    <dgm:cxn modelId="{7674E8BB-9698-4642-ACE3-DA12E13F8CC4}" srcId="{07E44430-3B22-4DCA-B671-B98D6660E889}" destId="{CA577427-590D-4305-BBB4-DF545FE6766D}" srcOrd="2" destOrd="0" parTransId="{562FADF9-C47E-4870-B83A-421B50E66BF1}" sibTransId="{87DB2C4E-EA19-4264-B5E6-BDE93C67798B}"/>
    <dgm:cxn modelId="{311655A8-6F19-4461-AD7F-0AB5AAB64DAA}" type="presOf" srcId="{98E8EC06-6184-4AAB-B06B-8CDB9E2BA94D}" destId="{E89F084C-0C54-4FB1-AACB-CAF2FED298E1}" srcOrd="0" destOrd="1" presId="urn:microsoft.com/office/officeart/2005/8/layout/chevron2"/>
    <dgm:cxn modelId="{DE36ECF0-BD5B-4971-937D-22F9CB927EE6}" type="presOf" srcId="{CA577427-590D-4305-BBB4-DF545FE6766D}" destId="{E89F084C-0C54-4FB1-AACB-CAF2FED298E1}" srcOrd="0" destOrd="2" presId="urn:microsoft.com/office/officeart/2005/8/layout/chevron2"/>
    <dgm:cxn modelId="{B8D6B5A0-B4FC-4319-A7D9-9689D5DC6C76}" srcId="{0122CED7-05A6-42CA-AE8F-0197D8B7E5F7}" destId="{90AFF44C-D8A4-45F1-9B39-B62967745F6D}" srcOrd="0" destOrd="0" parTransId="{963610B6-93A8-466F-8AE7-7AF8E5FCC535}" sibTransId="{2A5F4344-F181-4801-B9DA-DF790E60C1B4}"/>
    <dgm:cxn modelId="{5432F1BA-1673-47C7-9BA9-A48EC37785A8}" type="presOf" srcId="{690960BC-5C12-4BEA-B36E-B87E76369910}" destId="{E89F084C-0C54-4FB1-AACB-CAF2FED298E1}" srcOrd="0" destOrd="4" presId="urn:microsoft.com/office/officeart/2005/8/layout/chevron2"/>
    <dgm:cxn modelId="{D6D3F3D2-DC6A-4FE0-8203-DE3591170E8F}" srcId="{07E44430-3B22-4DCA-B671-B98D6660E889}" destId="{A28438F0-C0C5-4489-89DF-38D3B43734FD}" srcOrd="3" destOrd="0" parTransId="{A9C8B85B-2D04-43E5-A3E1-5C2D7BE3F810}" sibTransId="{83D500E8-B133-4B39-9CD0-96F6C5888181}"/>
    <dgm:cxn modelId="{26572F14-FDF8-4AD7-AA62-C58E1B5405EF}" srcId="{0122CED7-05A6-42CA-AE8F-0197D8B7E5F7}" destId="{07E44430-3B22-4DCA-B671-B98D6660E889}" srcOrd="1" destOrd="0" parTransId="{D2C4F233-8D79-4D57-B14E-B0E43CC0D129}" sibTransId="{572CC01D-D0BC-4AEA-B854-3AE09EF7E5AB}"/>
    <dgm:cxn modelId="{7121F11C-AEAF-443B-BC98-7E1DDC73A091}" srcId="{07E44430-3B22-4DCA-B671-B98D6660E889}" destId="{B9E28AFD-04ED-4DD4-B0CA-CBE7F6C3E289}" srcOrd="0" destOrd="0" parTransId="{AF70189A-BA56-47FE-A19E-B8829FC65FA2}" sibTransId="{B8DACFE4-2DB2-4084-9CEA-78951F385D6C}"/>
    <dgm:cxn modelId="{77790AB2-B969-4F3D-A590-0430C0BD7A83}" srcId="{90AFF44C-D8A4-45F1-9B39-B62967745F6D}" destId="{E24F39B5-D66D-48E9-AD6D-E591F24F5D60}" srcOrd="0" destOrd="0" parTransId="{007C3F6B-4297-4F3B-86DA-C2B951C1B687}" sibTransId="{9149AC82-AD76-4C54-8651-A5A7B680A25D}"/>
    <dgm:cxn modelId="{A23869AF-1202-470B-927B-44CF3A358A66}" srcId="{07E44430-3B22-4DCA-B671-B98D6660E889}" destId="{690960BC-5C12-4BEA-B36E-B87E76369910}" srcOrd="4" destOrd="0" parTransId="{416C0EA9-B3F7-40CA-A442-0A29ED2C0420}" sibTransId="{D5C90A4D-ADC0-4956-A0C3-869C81EE78BA}"/>
    <dgm:cxn modelId="{1292C3B5-708F-4882-8D94-D7E856552E4E}" srcId="{07E44430-3B22-4DCA-B671-B98D6660E889}" destId="{98E8EC06-6184-4AAB-B06B-8CDB9E2BA94D}" srcOrd="1" destOrd="0" parTransId="{63298F04-7494-4E1F-A9B4-D78AE5F7929B}" sibTransId="{C66525B8-E6B7-4B7B-870D-061EFF59F6AF}"/>
    <dgm:cxn modelId="{A7ED35C5-6AEC-47A7-8873-7615D727964F}" type="presOf" srcId="{07E44430-3B22-4DCA-B671-B98D6660E889}" destId="{6BED9238-30BD-4F30-9482-2412E0DA934E}" srcOrd="0" destOrd="0" presId="urn:microsoft.com/office/officeart/2005/8/layout/chevron2"/>
    <dgm:cxn modelId="{6933247D-E48E-49A9-B591-9627D2E8E72F}" type="presOf" srcId="{A28438F0-C0C5-4489-89DF-38D3B43734FD}" destId="{E89F084C-0C54-4FB1-AACB-CAF2FED298E1}" srcOrd="0" destOrd="3" presId="urn:microsoft.com/office/officeart/2005/8/layout/chevron2"/>
    <dgm:cxn modelId="{00945014-2EAD-4BE5-A791-5CA341CA3448}" type="presOf" srcId="{0122CED7-05A6-42CA-AE8F-0197D8B7E5F7}" destId="{9C3487EA-B1F8-4689-8576-87C64AB8D501}" srcOrd="0" destOrd="0" presId="urn:microsoft.com/office/officeart/2005/8/layout/chevron2"/>
    <dgm:cxn modelId="{E02F89B9-B848-49C0-B792-7BC219C2F123}" type="presParOf" srcId="{9C3487EA-B1F8-4689-8576-87C64AB8D501}" destId="{F7308F47-E7C3-47E6-B847-5D26D65A7CB7}" srcOrd="0" destOrd="0" presId="urn:microsoft.com/office/officeart/2005/8/layout/chevron2"/>
    <dgm:cxn modelId="{84CC97AC-7FF5-48F3-8440-8CD5CE3D00D3}" type="presParOf" srcId="{F7308F47-E7C3-47E6-B847-5D26D65A7CB7}" destId="{D3677977-638C-4B33-9822-AB428C44188B}" srcOrd="0" destOrd="0" presId="urn:microsoft.com/office/officeart/2005/8/layout/chevron2"/>
    <dgm:cxn modelId="{37C46DFF-BCBF-486D-B102-8FDD8A47EF85}" type="presParOf" srcId="{F7308F47-E7C3-47E6-B847-5D26D65A7CB7}" destId="{161D4731-72AA-4EA0-A2F2-9DBD166D4E44}" srcOrd="1" destOrd="0" presId="urn:microsoft.com/office/officeart/2005/8/layout/chevron2"/>
    <dgm:cxn modelId="{E3E104E5-141E-4079-93C4-A06C9303A35A}" type="presParOf" srcId="{9C3487EA-B1F8-4689-8576-87C64AB8D501}" destId="{34932066-AD23-4FC5-B867-8DD191116559}" srcOrd="1" destOrd="0" presId="urn:microsoft.com/office/officeart/2005/8/layout/chevron2"/>
    <dgm:cxn modelId="{4A6831F7-B594-48BD-808E-950133276905}" type="presParOf" srcId="{9C3487EA-B1F8-4689-8576-87C64AB8D501}" destId="{7A6B8036-EBA6-468A-B070-510C58E1C3E9}" srcOrd="2" destOrd="0" presId="urn:microsoft.com/office/officeart/2005/8/layout/chevron2"/>
    <dgm:cxn modelId="{C535D3FA-E162-40A5-AB5C-3D2281C53847}" type="presParOf" srcId="{7A6B8036-EBA6-468A-B070-510C58E1C3E9}" destId="{6BED9238-30BD-4F30-9482-2412E0DA934E}" srcOrd="0" destOrd="0" presId="urn:microsoft.com/office/officeart/2005/8/layout/chevron2"/>
    <dgm:cxn modelId="{3E98F72A-89BE-4E07-939B-030A2FDCD4F0}" type="presParOf" srcId="{7A6B8036-EBA6-468A-B070-510C58E1C3E9}" destId="{E89F084C-0C54-4FB1-AACB-CAF2FED298E1}" srcOrd="1" destOrd="0" presId="urn:microsoft.com/office/officeart/2005/8/layout/chevron2"/>
  </dgm:cxnLst>
  <dgm:bg/>
  <dgm:whole>
    <a:ln>
      <a:solidFill>
        <a:schemeClr val="bg1">
          <a:lumMod val="9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28049-590E-45D4-88A7-B5DD0BB1FAFA}">
      <dsp:nvSpPr>
        <dsp:cNvPr id="0" name=""/>
        <dsp:cNvSpPr/>
      </dsp:nvSpPr>
      <dsp:spPr>
        <a:xfrm>
          <a:off x="0" y="0"/>
          <a:ext cx="8998945" cy="1521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JO" sz="3200" kern="1200" dirty="0">
              <a:latin typeface="Traditional Arabic" pitchFamily="18" charset="-78"/>
              <a:cs typeface="Traditional Arabic" pitchFamily="18" charset="-78"/>
            </a:rPr>
            <a:t>تأسس مركز الملك عبد الله الثاني للتميز في كانون ثاني 2006، بموجب نظام رقم (6) لسنة 2006</a:t>
          </a:r>
          <a:r>
            <a:rPr lang="en-US" sz="3200" kern="1200" dirty="0">
              <a:latin typeface="Traditional Arabic" pitchFamily="18" charset="-78"/>
              <a:cs typeface="Traditional Arabic" pitchFamily="18" charset="-78"/>
            </a:rPr>
            <a:t>.</a:t>
          </a:r>
        </a:p>
      </dsp:txBody>
      <dsp:txXfrm>
        <a:off x="74249" y="74249"/>
        <a:ext cx="8850447" cy="1372502"/>
      </dsp:txXfrm>
    </dsp:sp>
    <dsp:sp modelId="{EA772BF2-488F-42AD-8E55-118658899668}">
      <dsp:nvSpPr>
        <dsp:cNvPr id="0" name=""/>
        <dsp:cNvSpPr/>
      </dsp:nvSpPr>
      <dsp:spPr>
        <a:xfrm>
          <a:off x="0" y="2079920"/>
          <a:ext cx="8998945" cy="1521000"/>
        </a:xfrm>
        <a:prstGeom prst="roundRect">
          <a:avLst/>
        </a:prstGeom>
        <a:solidFill>
          <a:srgbClr val="8F323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JO" sz="3200" kern="1200" dirty="0">
              <a:latin typeface="Traditional Arabic" pitchFamily="18" charset="-78"/>
              <a:cs typeface="Traditional Arabic" pitchFamily="18" charset="-78"/>
            </a:rPr>
            <a:t>صاحب السمو الملكي الأمير فيصل بن الحسين رئيس مجلس أمناء المركز</a:t>
          </a:r>
          <a:r>
            <a:rPr lang="en-US" sz="3200" kern="1200" dirty="0">
              <a:latin typeface="Traditional Arabic" pitchFamily="18" charset="-78"/>
              <a:cs typeface="Traditional Arabic" pitchFamily="18" charset="-78"/>
            </a:rPr>
            <a:t>.</a:t>
          </a:r>
          <a:endParaRPr lang="ar-JO" sz="3200" kern="1200" dirty="0">
            <a:latin typeface="Traditional Arabic" pitchFamily="18" charset="-78"/>
            <a:cs typeface="Traditional Arabic" pitchFamily="18" charset="-78"/>
          </a:endParaRPr>
        </a:p>
      </dsp:txBody>
      <dsp:txXfrm>
        <a:off x="74249" y="2154169"/>
        <a:ext cx="8850447"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7977-638C-4B33-9822-AB428C44188B}">
      <dsp:nvSpPr>
        <dsp:cNvPr id="0" name=""/>
        <dsp:cNvSpPr/>
      </dsp:nvSpPr>
      <dsp:spPr>
        <a:xfrm rot="5400000">
          <a:off x="8836484" y="491700"/>
          <a:ext cx="1735651" cy="121495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JO" sz="2800" b="1" kern="1200" dirty="0">
              <a:latin typeface="Traditional Arabic" pitchFamily="18" charset="-78"/>
              <a:cs typeface="Traditional Arabic" pitchFamily="18" charset="-78"/>
            </a:rPr>
            <a:t>رؤيتنا</a:t>
          </a:r>
          <a:endParaRPr lang="en-US" sz="2800" b="1" kern="1200" dirty="0">
            <a:latin typeface="Traditional Arabic" pitchFamily="18" charset="-78"/>
            <a:cs typeface="Traditional Arabic" pitchFamily="18" charset="-78"/>
          </a:endParaRPr>
        </a:p>
      </dsp:txBody>
      <dsp:txXfrm rot="-5400000">
        <a:off x="9096832" y="838830"/>
        <a:ext cx="1214956" cy="520695"/>
      </dsp:txXfrm>
    </dsp:sp>
    <dsp:sp modelId="{161D4731-72AA-4EA0-A2F2-9DBD166D4E44}">
      <dsp:nvSpPr>
        <dsp:cNvPr id="0" name=""/>
        <dsp:cNvSpPr/>
      </dsp:nvSpPr>
      <dsp:spPr>
        <a:xfrm rot="5400000">
          <a:off x="4112147" y="-2669834"/>
          <a:ext cx="1128173" cy="686210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JO" sz="2800" b="1" kern="1200" dirty="0">
              <a:latin typeface="Traditional Arabic" pitchFamily="18" charset="-78"/>
              <a:cs typeface="Traditional Arabic" pitchFamily="18" charset="-78"/>
            </a:rPr>
            <a:t>أن يكون مركز الملك عبد الله الثاني للتميز المحفز الرئيسي نحو أردن أكثر تنافسية عالمياً.</a:t>
          </a:r>
          <a:endParaRPr lang="en-US" sz="2800" b="1" kern="1200" dirty="0">
            <a:latin typeface="Traditional Arabic" pitchFamily="18" charset="-78"/>
            <a:cs typeface="Traditional Arabic" pitchFamily="18" charset="-78"/>
          </a:endParaRPr>
        </a:p>
      </dsp:txBody>
      <dsp:txXfrm rot="-5400000">
        <a:off x="1245183" y="252203"/>
        <a:ext cx="6807030" cy="1018027"/>
      </dsp:txXfrm>
    </dsp:sp>
    <dsp:sp modelId="{6BED9238-30BD-4F30-9482-2412E0DA934E}">
      <dsp:nvSpPr>
        <dsp:cNvPr id="0" name=""/>
        <dsp:cNvSpPr/>
      </dsp:nvSpPr>
      <dsp:spPr>
        <a:xfrm rot="5400000">
          <a:off x="8437318" y="2770555"/>
          <a:ext cx="2533981" cy="1214956"/>
        </a:xfrm>
        <a:prstGeom prst="chevron">
          <a:avLst/>
        </a:prstGeom>
        <a:solidFill>
          <a:srgbClr val="8F3235"/>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YE" sz="2800" b="1" kern="1200" dirty="0">
              <a:latin typeface="Traditional Arabic" pitchFamily="18" charset="-78"/>
              <a:cs typeface="Traditional Arabic" pitchFamily="18" charset="-78"/>
            </a:rPr>
            <a:t>رسال</a:t>
          </a:r>
          <a:r>
            <a:rPr lang="ar-JO" sz="2800" b="1" kern="1200" dirty="0">
              <a:latin typeface="Traditional Arabic" pitchFamily="18" charset="-78"/>
              <a:cs typeface="Traditional Arabic" pitchFamily="18" charset="-78"/>
            </a:rPr>
            <a:t>تنا </a:t>
          </a:r>
          <a:endParaRPr lang="en-US" sz="2800" b="1" kern="1200" dirty="0">
            <a:latin typeface="Traditional Arabic" pitchFamily="18" charset="-78"/>
            <a:cs typeface="Traditional Arabic" pitchFamily="18" charset="-78"/>
          </a:endParaRPr>
        </a:p>
      </dsp:txBody>
      <dsp:txXfrm rot="-5400000">
        <a:off x="9096830" y="2718521"/>
        <a:ext cx="1214956" cy="1319025"/>
      </dsp:txXfrm>
    </dsp:sp>
    <dsp:sp modelId="{E89F084C-0C54-4FB1-AACB-CAF2FED298E1}">
      <dsp:nvSpPr>
        <dsp:cNvPr id="0" name=""/>
        <dsp:cNvSpPr/>
      </dsp:nvSpPr>
      <dsp:spPr>
        <a:xfrm rot="5400000">
          <a:off x="3117965" y="-476779"/>
          <a:ext cx="3059042" cy="6911003"/>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YE" sz="2800" b="1" kern="1200" dirty="0">
              <a:latin typeface="Traditional Arabic" pitchFamily="18" charset="-78"/>
              <a:cs typeface="Traditional Arabic" pitchFamily="18" charset="-78"/>
            </a:rPr>
            <a:t>نشر ثقافة التميز في الأردن والمنطقة من خلال</a:t>
          </a:r>
          <a:r>
            <a:rPr lang="en-US" sz="2800" b="1" kern="1200" dirty="0">
              <a:latin typeface="Traditional Arabic" pitchFamily="18" charset="-78"/>
              <a:cs typeface="Traditional Arabic" pitchFamily="18" charset="-78"/>
            </a:rPr>
            <a:t>:</a:t>
          </a:r>
          <a:endParaRPr lang="en-US" sz="1050" b="1" kern="1200" dirty="0">
            <a:latin typeface="Traditional Arabic" pitchFamily="18" charset="-78"/>
            <a:cs typeface="Traditional Arabic" pitchFamily="18" charset="-78"/>
          </a:endParaRPr>
        </a:p>
        <a:p>
          <a:pPr marL="228600" lvl="1" indent="-228600" algn="r" defTabSz="1066800" rtl="1">
            <a:lnSpc>
              <a:spcPct val="90000"/>
            </a:lnSpc>
            <a:spcBef>
              <a:spcPct val="0"/>
            </a:spcBef>
            <a:spcAft>
              <a:spcPct val="15000"/>
            </a:spcAft>
            <a:buChar char="••"/>
          </a:pPr>
          <a:r>
            <a:rPr lang="ar-YE" sz="2400" kern="1200" dirty="0">
              <a:latin typeface="Traditional Arabic" pitchFamily="18" charset="-78"/>
              <a:cs typeface="Traditional Arabic" pitchFamily="18" charset="-78"/>
            </a:rPr>
            <a:t>تطوير </a:t>
          </a:r>
          <a:r>
            <a:rPr lang="ar-JO" sz="2400" kern="1200" dirty="0">
              <a:latin typeface="Traditional Arabic" pitchFamily="18" charset="-78"/>
              <a:cs typeface="Traditional Arabic" pitchFamily="18" charset="-78"/>
            </a:rPr>
            <a:t>ن</a:t>
          </a:r>
          <a:r>
            <a:rPr lang="ar-YE" sz="2400" kern="1200" dirty="0">
              <a:latin typeface="Traditional Arabic" pitchFamily="18" charset="-78"/>
              <a:cs typeface="Traditional Arabic" pitchFamily="18" charset="-78"/>
            </a:rPr>
            <a:t>ماذج/أطر التميز ومعايير التقييم المبنية على أفضل الممارسات الدولية</a:t>
          </a:r>
          <a:r>
            <a:rPr lang="en-US" sz="2400" kern="1200" dirty="0">
              <a:latin typeface="Traditional Arabic" pitchFamily="18" charset="-78"/>
              <a:cs typeface="Traditional Arabic" pitchFamily="18" charset="-78"/>
            </a:rPr>
            <a:t>.</a:t>
          </a:r>
        </a:p>
        <a:p>
          <a:pPr marL="228600" lvl="1" indent="-228600" algn="r" defTabSz="1066800" rtl="1">
            <a:lnSpc>
              <a:spcPct val="90000"/>
            </a:lnSpc>
            <a:spcBef>
              <a:spcPct val="0"/>
            </a:spcBef>
            <a:spcAft>
              <a:spcPct val="15000"/>
            </a:spcAft>
            <a:buChar char="••"/>
          </a:pPr>
          <a:r>
            <a:rPr lang="ar-YE" sz="2400" kern="1200" dirty="0">
              <a:latin typeface="Traditional Arabic" pitchFamily="18" charset="-78"/>
              <a:cs typeface="Traditional Arabic" pitchFamily="18" charset="-78"/>
            </a:rPr>
            <a:t>تقييم أداء المؤسسات</a:t>
          </a:r>
          <a:r>
            <a:rPr lang="en-US" sz="2400" kern="1200" dirty="0">
              <a:latin typeface="Traditional Arabic" pitchFamily="18" charset="-78"/>
              <a:cs typeface="Traditional Arabic" pitchFamily="18" charset="-78"/>
            </a:rPr>
            <a:t>.</a:t>
          </a:r>
          <a:endParaRPr lang="ar-JO" sz="2400" kern="1200" dirty="0">
            <a:latin typeface="Traditional Arabic" pitchFamily="18" charset="-78"/>
            <a:cs typeface="Traditional Arabic" pitchFamily="18" charset="-78"/>
          </a:endParaRPr>
        </a:p>
        <a:p>
          <a:pPr marL="228600" lvl="1" indent="-228600" algn="r" defTabSz="1066800" rtl="1">
            <a:lnSpc>
              <a:spcPct val="90000"/>
            </a:lnSpc>
            <a:spcBef>
              <a:spcPct val="0"/>
            </a:spcBef>
            <a:spcAft>
              <a:spcPct val="15000"/>
            </a:spcAft>
            <a:buChar char="••"/>
          </a:pPr>
          <a:r>
            <a:rPr lang="ar-YE" sz="2400" kern="1200" dirty="0">
              <a:latin typeface="Traditional Arabic" pitchFamily="18" charset="-78"/>
              <a:cs typeface="Traditional Arabic" pitchFamily="18" charset="-78"/>
            </a:rPr>
            <a:t>إدارة جوائز الملك عبد الله الثاني للتميز</a:t>
          </a:r>
          <a:r>
            <a:rPr lang="en-US" sz="2400" kern="1200" dirty="0">
              <a:latin typeface="Traditional Arabic" pitchFamily="18" charset="-78"/>
              <a:cs typeface="Traditional Arabic" pitchFamily="18" charset="-78"/>
            </a:rPr>
            <a:t>.</a:t>
          </a:r>
          <a:endParaRPr lang="ar-JO" sz="2400" kern="1200" dirty="0">
            <a:latin typeface="Traditional Arabic" pitchFamily="18" charset="-78"/>
            <a:cs typeface="Traditional Arabic" pitchFamily="18" charset="-78"/>
          </a:endParaRPr>
        </a:p>
        <a:p>
          <a:pPr marL="228600" lvl="1" indent="-228600" algn="r" defTabSz="1066800" rtl="1">
            <a:lnSpc>
              <a:spcPct val="90000"/>
            </a:lnSpc>
            <a:spcBef>
              <a:spcPct val="0"/>
            </a:spcBef>
            <a:spcAft>
              <a:spcPct val="15000"/>
            </a:spcAft>
            <a:buChar char="••"/>
          </a:pPr>
          <a:r>
            <a:rPr lang="ar-YE" sz="2400" kern="1200" dirty="0">
              <a:latin typeface="Traditional Arabic" pitchFamily="18" charset="-78"/>
              <a:cs typeface="Traditional Arabic" pitchFamily="18" charset="-78"/>
            </a:rPr>
            <a:t>نشر التميز في</a:t>
          </a:r>
          <a:r>
            <a:rPr lang="ar-JO" sz="2400" kern="1200" dirty="0">
              <a:latin typeface="Traditional Arabic" pitchFamily="18" charset="-78"/>
              <a:cs typeface="Traditional Arabic" pitchFamily="18" charset="-78"/>
            </a:rPr>
            <a:t> كافة القطاعات</a:t>
          </a:r>
          <a:r>
            <a:rPr lang="en-US" sz="2400" kern="1200" dirty="0">
              <a:latin typeface="Traditional Arabic" pitchFamily="18" charset="-78"/>
              <a:cs typeface="Traditional Arabic" pitchFamily="18" charset="-78"/>
            </a:rPr>
            <a:t>.</a:t>
          </a:r>
        </a:p>
      </dsp:txBody>
      <dsp:txXfrm rot="-5400000">
        <a:off x="1191985" y="1598531"/>
        <a:ext cx="6761673" cy="27603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8CC10-7415-4165-BE70-6B48F7CE00A7}" type="datetimeFigureOut">
              <a:rPr lang="en-US" smtClean="0"/>
              <a:t>8/6/2023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F66E1F-EBAC-4720-91CC-EBF84CA3A3ED}" type="slidenum">
              <a:rPr lang="en-US" smtClean="0"/>
              <a:t>‹#›</a:t>
            </a:fld>
            <a:endParaRPr lang="en-US" dirty="0"/>
          </a:p>
        </p:txBody>
      </p:sp>
    </p:spTree>
    <p:extLst>
      <p:ext uri="{BB962C8B-B14F-4D97-AF65-F5344CB8AC3E}">
        <p14:creationId xmlns:p14="http://schemas.microsoft.com/office/powerpoint/2010/main" val="343371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13E5B-A1D0-4BA0-986F-FD65D104853F}" type="datetimeFigureOut">
              <a:rPr lang="en-US" smtClean="0"/>
              <a:t>8/6/2023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CBA65-85EF-44AC-9D3F-8A1AA1C8425D}" type="slidenum">
              <a:rPr lang="en-US" smtClean="0"/>
              <a:t>‹#›</a:t>
            </a:fld>
            <a:endParaRPr lang="en-US" dirty="0"/>
          </a:p>
        </p:txBody>
      </p:sp>
    </p:spTree>
    <p:extLst>
      <p:ext uri="{BB962C8B-B14F-4D97-AF65-F5344CB8AC3E}">
        <p14:creationId xmlns:p14="http://schemas.microsoft.com/office/powerpoint/2010/main" val="362722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D0898-534E-4565-8338-E2C1D263EF09}" type="slidenum">
              <a:rPr lang="en-US" smtClean="0"/>
              <a:t>17</a:t>
            </a:fld>
            <a:endParaRPr lang="en-US" dirty="0"/>
          </a:p>
        </p:txBody>
      </p:sp>
    </p:spTree>
    <p:extLst>
      <p:ext uri="{BB962C8B-B14F-4D97-AF65-F5344CB8AC3E}">
        <p14:creationId xmlns:p14="http://schemas.microsoft.com/office/powerpoint/2010/main" val="232727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9971" y="1122363"/>
            <a:ext cx="9411855" cy="2387600"/>
          </a:xfrm>
        </p:spPr>
        <p:txBody>
          <a:bodyPr anchor="b">
            <a:normAutofit/>
          </a:bodyPr>
          <a:lstStyle>
            <a:lvl1pPr algn="ctr">
              <a:defRPr sz="5400" b="1">
                <a:latin typeface="Tajawal" panose="00000500000000000000" pitchFamily="2" charset="-78"/>
                <a:cs typeface="Tajawal" panose="000005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209971" y="3602038"/>
            <a:ext cx="9411855" cy="1655762"/>
          </a:xfrm>
        </p:spPr>
        <p:txBody>
          <a:bodyPr/>
          <a:lstStyle>
            <a:lvl1pPr marL="0" indent="0" algn="ctr">
              <a:buNone/>
              <a:defRPr sz="2400">
                <a:latin typeface="Tajawal" panose="00000500000000000000" pitchFamily="2" charset="-78"/>
                <a:cs typeface="Tajawal" panose="00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4">
            <a:extLst>
              <a:ext uri="{FF2B5EF4-FFF2-40B4-BE49-F238E27FC236}">
                <a16:creationId xmlns:a16="http://schemas.microsoft.com/office/drawing/2014/main" id="{384C62D1-29A0-4717-BBE0-82786313F014}"/>
              </a:ext>
            </a:extLst>
          </p:cNvPr>
          <p:cNvSpPr>
            <a:spLocks noGrp="1"/>
          </p:cNvSpPr>
          <p:nvPr>
            <p:ph type="dt" sz="half" idx="10"/>
          </p:nvPr>
        </p:nvSpPr>
        <p:spPr>
          <a:xfrm>
            <a:off x="2668746" y="6492875"/>
            <a:ext cx="1818979" cy="365125"/>
          </a:xfrm>
          <a:prstGeom prst="rect">
            <a:avLst/>
          </a:prstGeom>
        </p:spPr>
        <p:txBody>
          <a:bodyPr/>
          <a:lstStyle>
            <a:lvl1pPr>
              <a:defRPr>
                <a:solidFill>
                  <a:schemeClr val="bg1"/>
                </a:solidFill>
              </a:defRPr>
            </a:lvl1pPr>
          </a:lstStyle>
          <a:p>
            <a:fld id="{76CCA56E-40E8-48FC-92C9-3E48D4F3C21F}" type="datetimeFigureOut">
              <a:rPr lang="en-US" smtClean="0"/>
              <a:pPr/>
              <a:t>8/6/2023</a:t>
            </a:fld>
            <a:endParaRPr lang="en-US" dirty="0"/>
          </a:p>
        </p:txBody>
      </p:sp>
      <p:sp>
        <p:nvSpPr>
          <p:cNvPr id="8" name="Footer Placeholder 5">
            <a:extLst>
              <a:ext uri="{FF2B5EF4-FFF2-40B4-BE49-F238E27FC236}">
                <a16:creationId xmlns:a16="http://schemas.microsoft.com/office/drawing/2014/main" id="{6B999942-54B2-40D1-83D8-8D662CE9B358}"/>
              </a:ext>
            </a:extLst>
          </p:cNvPr>
          <p:cNvSpPr>
            <a:spLocks noGrp="1"/>
          </p:cNvSpPr>
          <p:nvPr>
            <p:ph type="ftr" sz="quarter" idx="11"/>
          </p:nvPr>
        </p:nvSpPr>
        <p:spPr>
          <a:xfrm>
            <a:off x="4602026" y="6492875"/>
            <a:ext cx="6019800" cy="365125"/>
          </a:xfrm>
          <a:prstGeom prst="rect">
            <a:avLst/>
          </a:prstGeom>
        </p:spPr>
        <p:txBody>
          <a:bodyPr/>
          <a:lstStyle>
            <a:lvl1pPr>
              <a:defRPr>
                <a:solidFill>
                  <a:schemeClr val="bg1"/>
                </a:solidFill>
              </a:defRPr>
            </a:lvl1pPr>
          </a:lstStyle>
          <a:p>
            <a:endParaRPr lang="en-US" dirty="0"/>
          </a:p>
        </p:txBody>
      </p:sp>
      <p:sp>
        <p:nvSpPr>
          <p:cNvPr id="9" name="Slide Number Placeholder 6">
            <a:extLst>
              <a:ext uri="{FF2B5EF4-FFF2-40B4-BE49-F238E27FC236}">
                <a16:creationId xmlns:a16="http://schemas.microsoft.com/office/drawing/2014/main" id="{C03B2420-CF6F-447A-B14C-9F4F319D2456}"/>
              </a:ext>
            </a:extLst>
          </p:cNvPr>
          <p:cNvSpPr>
            <a:spLocks noGrp="1"/>
          </p:cNvSpPr>
          <p:nvPr>
            <p:ph type="sldNum" sz="quarter" idx="12"/>
          </p:nvPr>
        </p:nvSpPr>
        <p:spPr>
          <a:xfrm>
            <a:off x="10745649" y="6492875"/>
            <a:ext cx="1334951" cy="365125"/>
          </a:xfrm>
          <a:prstGeom prst="rect">
            <a:avLst/>
          </a:prstGeom>
        </p:spPr>
        <p:txBody>
          <a:bodyPr/>
          <a:lstStyle>
            <a:lvl1pPr>
              <a:defRPr>
                <a:solidFill>
                  <a:schemeClr val="bg1"/>
                </a:solidFill>
              </a:defRPr>
            </a:lvl1pPr>
          </a:lstStyle>
          <a:p>
            <a:fld id="{5DA53D86-4C48-418A-A750-6381C9DCFDEF}" type="slidenum">
              <a:rPr lang="en-US" smtClean="0"/>
              <a:pPr/>
              <a:t>‹#›</a:t>
            </a:fld>
            <a:endParaRPr lang="en-US" dirty="0"/>
          </a:p>
        </p:txBody>
      </p:sp>
    </p:spTree>
    <p:extLst>
      <p:ext uri="{BB962C8B-B14F-4D97-AF65-F5344CB8AC3E}">
        <p14:creationId xmlns:p14="http://schemas.microsoft.com/office/powerpoint/2010/main" val="321556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2D69F675-3262-4245-9C68-FA3EEC9D6CDB}"/>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8" name="Footer Placeholder 5">
            <a:extLst>
              <a:ext uri="{FF2B5EF4-FFF2-40B4-BE49-F238E27FC236}">
                <a16:creationId xmlns:a16="http://schemas.microsoft.com/office/drawing/2014/main" id="{350C08E2-E841-4DF5-912B-B2537E2F67AE}"/>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55391CFD-A85E-4C00-90F8-A75F0334940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084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5017" y="365125"/>
            <a:ext cx="188421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7" y="365125"/>
            <a:ext cx="73359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9923B6D2-3C86-4A4A-9E2B-3E2077169825}"/>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8" name="Footer Placeholder 5">
            <a:extLst>
              <a:ext uri="{FF2B5EF4-FFF2-40B4-BE49-F238E27FC236}">
                <a16:creationId xmlns:a16="http://schemas.microsoft.com/office/drawing/2014/main" id="{E6F31006-3DFC-4301-BF63-A346C29E2A4D}"/>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F9687C58-F846-4ED3-B5B7-A170F31DE87A}"/>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932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3031" y="291626"/>
            <a:ext cx="8684687" cy="1137256"/>
          </a:xfrm>
        </p:spPr>
        <p:txBody>
          <a:bodyPr/>
          <a:lstStyle>
            <a:lvl1pPr algn="ctr" rtl="1">
              <a:defRPr/>
            </a:lvl1pPr>
          </a:lstStyle>
          <a:p>
            <a:r>
              <a:rPr lang="en-US" dirty="0"/>
              <a:t>Click to edit Master title style</a:t>
            </a:r>
          </a:p>
        </p:txBody>
      </p:sp>
      <p:sp>
        <p:nvSpPr>
          <p:cNvPr id="3" name="Content Placeholder 2"/>
          <p:cNvSpPr>
            <a:spLocks noGrp="1"/>
          </p:cNvSpPr>
          <p:nvPr>
            <p:ph idx="1"/>
          </p:nvPr>
        </p:nvSpPr>
        <p:spPr>
          <a:xfrm>
            <a:off x="951353" y="2013633"/>
            <a:ext cx="9679711"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20A6CBED-C2AE-4018-8976-0CBB861B0BE9}"/>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8" name="Footer Placeholder 5">
            <a:extLst>
              <a:ext uri="{FF2B5EF4-FFF2-40B4-BE49-F238E27FC236}">
                <a16:creationId xmlns:a16="http://schemas.microsoft.com/office/drawing/2014/main" id="{D0753243-D347-4712-ABD0-8FA0F3ECD3F3}"/>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670A5D7D-AA6F-4118-9D34-3801AE97CDC9}"/>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162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411" y="1410647"/>
            <a:ext cx="922068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33503" y="4401468"/>
            <a:ext cx="92206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2410691" y="6356362"/>
            <a:ext cx="1422400" cy="365125"/>
          </a:xfrm>
          <a:prstGeom prst="rect">
            <a:avLst/>
          </a:prstGeo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5" name="Footer Placeholder 4"/>
          <p:cNvSpPr>
            <a:spLocks noGrp="1"/>
          </p:cNvSpPr>
          <p:nvPr>
            <p:ph type="ftr" sz="quarter" idx="11"/>
          </p:nvPr>
        </p:nvSpPr>
        <p:spPr>
          <a:xfrm>
            <a:off x="4038600" y="635636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62"/>
            <a:ext cx="2186709"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300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57" y="365129"/>
            <a:ext cx="8848435"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48121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545" y="1825625"/>
            <a:ext cx="48121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6" name="Footer Placeholder 5"/>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400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2945" y="365129"/>
            <a:ext cx="91440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45932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45932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81073" y="1681163"/>
            <a:ext cx="4791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81073" y="2505075"/>
            <a:ext cx="4791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DC5E5E54-1AB3-46D6-9258-DC13DFABE6C8}"/>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11" name="Footer Placeholder 5">
            <a:extLst>
              <a:ext uri="{FF2B5EF4-FFF2-40B4-BE49-F238E27FC236}">
                <a16:creationId xmlns:a16="http://schemas.microsoft.com/office/drawing/2014/main" id="{08605F4F-AC1D-425C-A0D2-E406E0F3C2AC}"/>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12" name="Slide Number Placeholder 6">
            <a:extLst>
              <a:ext uri="{FF2B5EF4-FFF2-40B4-BE49-F238E27FC236}">
                <a16:creationId xmlns:a16="http://schemas.microsoft.com/office/drawing/2014/main" id="{28F563A2-9EB0-4B7A-ACBF-4529A89C9501}"/>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407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4">
            <a:extLst>
              <a:ext uri="{FF2B5EF4-FFF2-40B4-BE49-F238E27FC236}">
                <a16:creationId xmlns:a16="http://schemas.microsoft.com/office/drawing/2014/main" id="{24F2A34E-D2FA-44D0-8416-4B5CA683544A}"/>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7" name="Footer Placeholder 5">
            <a:extLst>
              <a:ext uri="{FF2B5EF4-FFF2-40B4-BE49-F238E27FC236}">
                <a16:creationId xmlns:a16="http://schemas.microsoft.com/office/drawing/2014/main" id="{5330F1CA-8A8B-47AC-AA86-ED93A3E9E2A5}"/>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8" name="Slide Number Placeholder 6">
            <a:extLst>
              <a:ext uri="{FF2B5EF4-FFF2-40B4-BE49-F238E27FC236}">
                <a16:creationId xmlns:a16="http://schemas.microsoft.com/office/drawing/2014/main" id="{BFBE2419-628A-4115-ADBB-6E400EA6D565}"/>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206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373A460-06FC-4DB4-BE73-29949D2E3D74}"/>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6" name="Footer Placeholder 5">
            <a:extLst>
              <a:ext uri="{FF2B5EF4-FFF2-40B4-BE49-F238E27FC236}">
                <a16:creationId xmlns:a16="http://schemas.microsoft.com/office/drawing/2014/main" id="{C5E2A7EE-DC06-4A15-8F71-970823035FA8}"/>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B149E943-9823-422C-A0A3-69054CA5D074}"/>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554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913747" y="987437"/>
            <a:ext cx="557876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417B2E0C-2A02-4DFB-9ADE-566BD7F01CCC}"/>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9" name="Footer Placeholder 5">
            <a:extLst>
              <a:ext uri="{FF2B5EF4-FFF2-40B4-BE49-F238E27FC236}">
                <a16:creationId xmlns:a16="http://schemas.microsoft.com/office/drawing/2014/main" id="{2B022401-2C23-4167-9108-87F06860DD63}"/>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F7E64A0C-D1C4-4521-978E-BFFBC6BBEEFF}"/>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223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7" y="987437"/>
            <a:ext cx="52539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85EFF9C1-D3F1-4491-A20A-04759C764A02}"/>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8/6/2023</a:t>
            </a:fld>
            <a:endParaRPr lang="en-US" dirty="0">
              <a:solidFill>
                <a:prstClr val="black"/>
              </a:solidFill>
            </a:endParaRPr>
          </a:p>
        </p:txBody>
      </p:sp>
      <p:sp>
        <p:nvSpPr>
          <p:cNvPr id="9" name="Footer Placeholder 5">
            <a:extLst>
              <a:ext uri="{FF2B5EF4-FFF2-40B4-BE49-F238E27FC236}">
                <a16:creationId xmlns:a16="http://schemas.microsoft.com/office/drawing/2014/main" id="{512A1388-E3D4-4A04-AE47-4D12540EB4A4}"/>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5A1568F7-C8E3-4B8C-98B6-52962A38869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532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8" y="365129"/>
            <a:ext cx="96635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8" y="1825625"/>
            <a:ext cx="966354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CDA8EA63-0A5E-4DAE-808A-436E883E72EE}"/>
              </a:ext>
            </a:extLst>
          </p:cNvPr>
          <p:cNvSpPr>
            <a:spLocks noGrp="1"/>
          </p:cNvSpPr>
          <p:nvPr>
            <p:ph type="dt" sz="half" idx="2"/>
          </p:nvPr>
        </p:nvSpPr>
        <p:spPr>
          <a:xfrm>
            <a:off x="1905009" y="6362724"/>
            <a:ext cx="1733542" cy="365125"/>
          </a:xfrm>
          <a:prstGeom prst="rect">
            <a:avLst/>
          </a:prstGeom>
        </p:spPr>
        <p:txBody>
          <a:bodyPr/>
          <a:lstStyle>
            <a:lvl1pPr>
              <a:defRPr>
                <a:solidFill>
                  <a:schemeClr val="bg1"/>
                </a:solidFill>
              </a:defRPr>
            </a:lvl1pPr>
          </a:lstStyle>
          <a:p>
            <a:fld id="{76CCA56E-40E8-48FC-92C9-3E48D4F3C21F}" type="datetimeFigureOut">
              <a:rPr lang="en-US" smtClean="0"/>
              <a:pPr/>
              <a:t>8/6/2023</a:t>
            </a:fld>
            <a:endParaRPr lang="en-US" dirty="0"/>
          </a:p>
        </p:txBody>
      </p:sp>
      <p:sp>
        <p:nvSpPr>
          <p:cNvPr id="8" name="Footer Placeholder 5">
            <a:extLst>
              <a:ext uri="{FF2B5EF4-FFF2-40B4-BE49-F238E27FC236}">
                <a16:creationId xmlns:a16="http://schemas.microsoft.com/office/drawing/2014/main" id="{F33033CF-26E3-4A40-A0B2-81CA4E714104}"/>
              </a:ext>
            </a:extLst>
          </p:cNvPr>
          <p:cNvSpPr>
            <a:spLocks noGrp="1"/>
          </p:cNvSpPr>
          <p:nvPr>
            <p:ph type="ftr" sz="quarter" idx="3"/>
          </p:nvPr>
        </p:nvSpPr>
        <p:spPr>
          <a:xfrm>
            <a:off x="3662787" y="6356362"/>
            <a:ext cx="5812861"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148C6948-60E4-41E2-9175-25173DA38366}"/>
              </a:ext>
            </a:extLst>
          </p:cNvPr>
          <p:cNvSpPr>
            <a:spLocks noGrp="1"/>
          </p:cNvSpPr>
          <p:nvPr>
            <p:ph type="sldNum" sz="quarter" idx="4"/>
          </p:nvPr>
        </p:nvSpPr>
        <p:spPr>
          <a:xfrm>
            <a:off x="9475648" y="6356362"/>
            <a:ext cx="1026105" cy="365125"/>
          </a:xfrm>
          <a:prstGeom prst="rect">
            <a:avLst/>
          </a:prstGeom>
        </p:spPr>
        <p:txBody>
          <a:bodyPr/>
          <a:lstStyle>
            <a:lvl1pPr algn="r">
              <a:defRPr/>
            </a:lvl1pPr>
          </a:lstStyle>
          <a:p>
            <a:fld id="{5DA53D86-4C48-418A-A750-6381C9DCFDEF}"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25361" y="6104238"/>
            <a:ext cx="1334170" cy="757476"/>
          </a:xfrm>
          <a:prstGeom prst="rect">
            <a:avLst/>
          </a:prstGeom>
        </p:spPr>
      </p:pic>
    </p:spTree>
    <p:extLst>
      <p:ext uri="{BB962C8B-B14F-4D97-AF65-F5344CB8AC3E}">
        <p14:creationId xmlns:p14="http://schemas.microsoft.com/office/powerpoint/2010/main" val="20671856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771" y="2501836"/>
            <a:ext cx="9144000" cy="1101263"/>
          </a:xfrm>
        </p:spPr>
        <p:txBody>
          <a:bodyPr anchor="ctr">
            <a:noAutofit/>
          </a:bodyPr>
          <a:lstStyle/>
          <a:p>
            <a:pPr rtl="1"/>
            <a:r>
              <a:rPr lang="ar-JO" sz="4400" b="1" dirty="0">
                <a:latin typeface="Tajawal" panose="00000500000000000000" pitchFamily="2" charset="-78"/>
                <a:cs typeface="Tajawal" panose="00000500000000000000" pitchFamily="2" charset="-78"/>
              </a:rPr>
              <a:t>مركز الملك عبد الله الثاني للتميز</a:t>
            </a:r>
            <a:endParaRPr lang="en-US" sz="4400" b="1" dirty="0">
              <a:latin typeface="Tajawal" panose="00000500000000000000" pitchFamily="2" charset="-78"/>
              <a:cs typeface="Tajawal" panose="000005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6840" y="243279"/>
            <a:ext cx="3054640" cy="2137577"/>
          </a:xfrm>
          <a:prstGeom prst="rect">
            <a:avLst/>
          </a:prstGeom>
        </p:spPr>
      </p:pic>
      <p:sp>
        <p:nvSpPr>
          <p:cNvPr id="4" name="Rectangle 3"/>
          <p:cNvSpPr/>
          <p:nvPr/>
        </p:nvSpPr>
        <p:spPr>
          <a:xfrm>
            <a:off x="1513490" y="3574985"/>
            <a:ext cx="8923281" cy="1354217"/>
          </a:xfrm>
          <a:prstGeom prst="rect">
            <a:avLst/>
          </a:prstGeom>
        </p:spPr>
        <p:txBody>
          <a:bodyPr wrap="square">
            <a:spAutoFit/>
          </a:bodyPr>
          <a:lstStyle/>
          <a:p>
            <a:pPr algn="ctr"/>
            <a:r>
              <a:rPr lang="ar-JO" sz="3200" dirty="0">
                <a:solidFill>
                  <a:prstClr val="black">
                    <a:lumMod val="75000"/>
                  </a:prstClr>
                </a:solidFill>
                <a:latin typeface="Traditional Arabic" pitchFamily="18" charset="-78"/>
                <a:ea typeface="+mj-ea"/>
                <a:cs typeface="Traditional Arabic" pitchFamily="18" charset="-78"/>
              </a:rPr>
              <a:t>جائزة الملك عبد الله الثاني لتميز الأداء الحكومي والشفافية</a:t>
            </a:r>
            <a:r>
              <a:rPr lang="en-US" sz="3200" dirty="0">
                <a:solidFill>
                  <a:prstClr val="black">
                    <a:lumMod val="75000"/>
                  </a:prstClr>
                </a:solidFill>
                <a:latin typeface="Traditional Arabic" pitchFamily="18" charset="-78"/>
                <a:ea typeface="+mj-ea"/>
                <a:cs typeface="Traditional Arabic" pitchFamily="18" charset="-78"/>
              </a:rPr>
              <a:t/>
            </a:r>
            <a:br>
              <a:rPr lang="en-US" sz="3200" dirty="0">
                <a:solidFill>
                  <a:prstClr val="black">
                    <a:lumMod val="75000"/>
                  </a:prstClr>
                </a:solidFill>
                <a:latin typeface="Traditional Arabic" pitchFamily="18" charset="-78"/>
                <a:ea typeface="+mj-ea"/>
                <a:cs typeface="Traditional Arabic" pitchFamily="18" charset="-78"/>
              </a:rPr>
            </a:br>
            <a:r>
              <a:rPr lang="ar-JO" sz="3200" dirty="0">
                <a:solidFill>
                  <a:prstClr val="black">
                    <a:lumMod val="75000"/>
                  </a:prstClr>
                </a:solidFill>
                <a:latin typeface="Traditional Arabic" pitchFamily="18" charset="-78"/>
                <a:ea typeface="+mj-ea"/>
                <a:cs typeface="Traditional Arabic" pitchFamily="18" charset="-78"/>
              </a:rPr>
              <a:t> الدورة التاسعة (2024/2023)</a:t>
            </a:r>
            <a:br>
              <a:rPr lang="ar-JO" sz="3200" dirty="0">
                <a:solidFill>
                  <a:prstClr val="black">
                    <a:lumMod val="75000"/>
                  </a:prstClr>
                </a:solidFill>
                <a:latin typeface="Traditional Arabic" pitchFamily="18" charset="-78"/>
                <a:ea typeface="+mj-ea"/>
                <a:cs typeface="Traditional Arabic" pitchFamily="18" charset="-78"/>
              </a:rPr>
            </a:br>
            <a:endParaRPr lang="en-US" dirty="0"/>
          </a:p>
        </p:txBody>
      </p:sp>
      <p:sp>
        <p:nvSpPr>
          <p:cNvPr id="6" name="Rectangle 5"/>
          <p:cNvSpPr/>
          <p:nvPr/>
        </p:nvSpPr>
        <p:spPr>
          <a:xfrm>
            <a:off x="3626742" y="4789355"/>
            <a:ext cx="4322017" cy="584775"/>
          </a:xfrm>
          <a:prstGeom prst="rect">
            <a:avLst/>
          </a:prstGeom>
        </p:spPr>
        <p:txBody>
          <a:bodyPr wrap="none">
            <a:spAutoFit/>
          </a:bodyPr>
          <a:lstStyle/>
          <a:p>
            <a:pPr algn="ctr"/>
            <a:r>
              <a:rPr lang="ar-JO" sz="3200" dirty="0">
                <a:solidFill>
                  <a:prstClr val="black">
                    <a:lumMod val="75000"/>
                  </a:prstClr>
                </a:solidFill>
                <a:latin typeface="Traditional Arabic" pitchFamily="18" charset="-78"/>
                <a:ea typeface="+mj-ea"/>
                <a:cs typeface="Traditional Arabic" pitchFamily="18" charset="-78"/>
              </a:rPr>
              <a:t>جائزة الموظف الحكومي المتميز</a:t>
            </a:r>
            <a:endParaRPr lang="en-US" dirty="0"/>
          </a:p>
        </p:txBody>
      </p:sp>
    </p:spTree>
    <p:extLst>
      <p:ext uri="{BB962C8B-B14F-4D97-AF65-F5344CB8AC3E}">
        <p14:creationId xmlns:p14="http://schemas.microsoft.com/office/powerpoint/2010/main" val="4916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214" y="531496"/>
            <a:ext cx="6553200" cy="868363"/>
          </a:xfrm>
        </p:spPr>
        <p:txBody>
          <a:bodyPr>
            <a:normAutofit/>
          </a:bodyPr>
          <a:lstStyle/>
          <a:p>
            <a:pPr>
              <a:defRPr/>
            </a:pPr>
            <a:r>
              <a:rPr lang="ar-JO" sz="3000" dirty="0">
                <a:latin typeface="Traditional Arabic" pitchFamily="18" charset="-78"/>
                <a:cs typeface="Traditional Arabic" pitchFamily="18" charset="-78"/>
              </a:rPr>
              <a:t>ا</a:t>
            </a:r>
            <a:r>
              <a:rPr lang="ar-JO" sz="3600" dirty="0">
                <a:latin typeface="Traditional Arabic" pitchFamily="18" charset="-78"/>
                <a:cs typeface="Traditional Arabic" pitchFamily="18" charset="-78"/>
              </a:rPr>
              <a:t>لمعيار الرئيسي الثاني: التخطيط المؤسسي والوظيفي</a:t>
            </a:r>
            <a:endParaRPr lang="en-US" sz="36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1371600" y="1784256"/>
            <a:ext cx="9181014" cy="4239354"/>
          </a:xfrm>
        </p:spPr>
        <p:txBody>
          <a:bodyPr>
            <a:normAutofit lnSpcReduction="10000"/>
          </a:bodyPr>
          <a:lstStyle/>
          <a:p>
            <a:pPr algn="just">
              <a:defRPr/>
            </a:pPr>
            <a:r>
              <a:rPr lang="ar-JO" sz="2400" dirty="0">
                <a:latin typeface="Traditional Arabic" pitchFamily="18" charset="-78"/>
                <a:cs typeface="Traditional Arabic" pitchFamily="18" charset="-78"/>
              </a:rPr>
              <a:t>استيعاب الموظف لرؤية ورسالة الجهة التي يعمل بها وأهدافها الاستراتيجية.</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مساهمة الموظف في إعداد خطط العمل التشغيلية ومتابعة تنفيذها لتحقيق اهداف الجهة. </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قدرة الموظف على مواجهة التحديات والصعوبات واتخاذ القرارات في سبيل القيام بمهامه أو ما يكلف به من أعمال لتحقيق الخطط الأهداف.</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قدرة الموظف على الاستفادة من الموارد المتنوعة المتاحة (البشرية والمالية والمادية والتكنولوجية) لتنظيم وتعظيم العائد منها.</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وضع الموظف لمؤشرات قياس مستوى انجاز الأهداف الموضوعة والجودة في أداء عمله والاستفادة من نتائج القياس في تحسين وتطوير أدائه.</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مساهمة الموظف في استشرافه للمستقبل في مجال عمله لتحقيق نتائج تخدم جهة العمل ومتابعة تنفيذها لتحقيق اهداف الجهة.</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قدرة الموظف على تحديد أهداف وتطوير الخطة الشخصية المستقبلية.</a:t>
            </a:r>
            <a:endParaRPr lang="en-US" sz="2400" dirty="0">
              <a:latin typeface="Traditional Arabic" pitchFamily="18" charset="-78"/>
              <a:cs typeface="Traditional Arabic" pitchFamily="18" charset="-78"/>
            </a:endParaRPr>
          </a:p>
          <a:p>
            <a:pPr marL="0" indent="0" algn="r" rtl="1">
              <a:lnSpc>
                <a:spcPct val="150000"/>
              </a:lnSpc>
              <a:buNone/>
              <a:defRPr/>
            </a:pPr>
            <a:endParaRPr lang="en-US" sz="23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79262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258" y="470963"/>
            <a:ext cx="6120680" cy="868363"/>
          </a:xfrm>
        </p:spPr>
        <p:txBody>
          <a:bodyPr>
            <a:normAutofit/>
          </a:bodyPr>
          <a:lstStyle/>
          <a:p>
            <a:pPr algn="justLow">
              <a:defRPr/>
            </a:pPr>
            <a:r>
              <a:rPr lang="ar-JO" sz="3600" dirty="0">
                <a:latin typeface="Traditional Arabic" pitchFamily="18" charset="-78"/>
                <a:cs typeface="Traditional Arabic" pitchFamily="18" charset="-78"/>
              </a:rPr>
              <a:t>المعيار الرئيسي الثالث: التعلّم المستمر والتنمية الذاتية </a:t>
            </a:r>
            <a:endParaRPr lang="en-US" sz="36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1120140" y="1725931"/>
            <a:ext cx="9704069" cy="4777740"/>
          </a:xfrm>
        </p:spPr>
        <p:txBody>
          <a:bodyPr>
            <a:normAutofit/>
          </a:bodyPr>
          <a:lstStyle/>
          <a:p>
            <a:pPr marL="0" indent="0">
              <a:buNone/>
            </a:pPr>
            <a:r>
              <a:rPr lang="ar-JO" sz="2400" dirty="0">
                <a:latin typeface="Traditional Arabic" pitchFamily="18" charset="-78"/>
                <a:cs typeface="Traditional Arabic" pitchFamily="18" charset="-78"/>
              </a:rPr>
              <a:t> يركز هذا المعيار على التعلم المستمر والتنمية الذاتية للموظف من خلال:</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تناسب المؤهلات العلمية والشهادات المهنية للموظف مع الوصف الوظيفي وطبيعة العمل.</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الجهود التي بذلها الموظف في الارتقاء بتحصيله العلمي والتنمية الذاتية والمهنية وأثرها على المستوى الفردي والمؤسسي في تحسين مستوى الأداء ونوعيته. </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مدى حرص الموظف على مواكبة التطورات الإدارية والعلمية والتقنية في مجال عمله وتوظيفها لإنجاز وتطوير العمل.</a:t>
            </a:r>
            <a:endParaRPr lang="en-US" sz="2400" dirty="0">
              <a:latin typeface="Traditional Arabic" pitchFamily="18" charset="-78"/>
              <a:cs typeface="Traditional Arabic" pitchFamily="18" charset="-78"/>
            </a:endParaRPr>
          </a:p>
          <a:p>
            <a:pPr algn="just">
              <a:defRPr/>
            </a:pPr>
            <a:r>
              <a:rPr lang="ar-JO" sz="2400" dirty="0">
                <a:latin typeface="Traditional Arabic" pitchFamily="18" charset="-78"/>
                <a:cs typeface="Traditional Arabic" pitchFamily="18" charset="-78"/>
              </a:rPr>
              <a:t>توظيف المعارف والمهارات المكتسبة من خلال الدورات التدريبية والورش والمؤتمرات والندوات في رفع كفاءة عمل الموظف.</a:t>
            </a:r>
            <a:endParaRPr lang="en-US" sz="2400" dirty="0">
              <a:latin typeface="Traditional Arabic" pitchFamily="18" charset="-78"/>
              <a:cs typeface="Traditional Arabic" pitchFamily="18" charset="-78"/>
            </a:endParaRPr>
          </a:p>
          <a:p>
            <a:pPr algn="just">
              <a:defRPr/>
            </a:pPr>
            <a:r>
              <a:rPr lang="ar-SA" sz="2400" dirty="0">
                <a:latin typeface="Traditional Arabic" pitchFamily="18" charset="-78"/>
                <a:cs typeface="Traditional Arabic" pitchFamily="18" charset="-78"/>
              </a:rPr>
              <a:t>الخطة المستقبلية للموظف لاكتساب العلم والمعرفة وتحقيق الأهداف الفردية والمؤسسية.</a:t>
            </a:r>
            <a:endParaRPr lang="en-US" sz="2400" dirty="0">
              <a:latin typeface="Traditional Arabic" pitchFamily="18" charset="-78"/>
              <a:cs typeface="Traditional Arabic" pitchFamily="18" charset="-78"/>
            </a:endParaRPr>
          </a:p>
          <a:p>
            <a:pPr marL="0" indent="0" algn="r" rtl="1">
              <a:buNone/>
              <a:defRPr/>
            </a:pPr>
            <a:endParaRPr lang="en-US" b="1" u="sng" dirty="0">
              <a:latin typeface="Traditional Arabic" pitchFamily="18" charset="-78"/>
              <a:cs typeface="Traditional Arabic" pitchFamily="18" charset="-78"/>
            </a:endParaRPr>
          </a:p>
        </p:txBody>
      </p:sp>
    </p:spTree>
    <p:extLst>
      <p:ext uri="{BB962C8B-B14F-4D97-AF65-F5344CB8AC3E}">
        <p14:creationId xmlns:p14="http://schemas.microsoft.com/office/powerpoint/2010/main" val="261616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094" y="514351"/>
            <a:ext cx="6232673" cy="868363"/>
          </a:xfrm>
        </p:spPr>
        <p:txBody>
          <a:bodyPr>
            <a:normAutofit/>
          </a:bodyPr>
          <a:lstStyle/>
          <a:p>
            <a:pPr>
              <a:defRPr/>
            </a:pPr>
            <a:r>
              <a:rPr lang="ar-JO" sz="3600" dirty="0">
                <a:latin typeface="Traditional Arabic" pitchFamily="18" charset="-78"/>
                <a:cs typeface="Traditional Arabic" pitchFamily="18" charset="-78"/>
              </a:rPr>
              <a:t>المعيار الرئيسي الرابع : التطوير والابتكار </a:t>
            </a:r>
            <a:endParaRPr lang="en-US" sz="36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1325880" y="1817371"/>
            <a:ext cx="9315450" cy="4514850"/>
          </a:xfrm>
        </p:spPr>
        <p:txBody>
          <a:bodyPr>
            <a:normAutofit fontScale="92500" lnSpcReduction="20000"/>
          </a:bodyPr>
          <a:lstStyle/>
          <a:p>
            <a:pPr marL="0" indent="0" algn="r" rtl="1">
              <a:buNone/>
              <a:defRPr/>
            </a:pPr>
            <a:endParaRPr lang="en-US" sz="2400" b="1" u="sng" dirty="0">
              <a:solidFill>
                <a:schemeClr val="tx1">
                  <a:lumMod val="75000"/>
                </a:schemeClr>
              </a:solidFill>
              <a:latin typeface="Traditional Arabic" pitchFamily="18" charset="-78"/>
              <a:cs typeface="Traditional Arabic" pitchFamily="18" charset="-78"/>
            </a:endParaRPr>
          </a:p>
          <a:p>
            <a:pPr marL="0" indent="0" algn="just">
              <a:lnSpc>
                <a:spcPct val="100000"/>
              </a:lnSpc>
              <a:buNone/>
              <a:defRPr/>
            </a:pPr>
            <a:r>
              <a:rPr lang="ar-JO" dirty="0">
                <a:latin typeface="Traditional Arabic" pitchFamily="18" charset="-78"/>
                <a:cs typeface="Traditional Arabic" pitchFamily="18" charset="-78"/>
              </a:rPr>
              <a:t>يركز هذا المعيار على المهارات والأساليب والمبادرات والنتائج المتعلقة بالتطوير المستمر والإبداع والابتكار من حيث:</a:t>
            </a:r>
            <a:endParaRPr lang="en-US" dirty="0">
              <a:latin typeface="Traditional Arabic" pitchFamily="18" charset="-78"/>
              <a:cs typeface="Traditional Arabic" pitchFamily="18" charset="-78"/>
            </a:endParaRPr>
          </a:p>
          <a:p>
            <a:pPr algn="just">
              <a:lnSpc>
                <a:spcPct val="100000"/>
              </a:lnSpc>
              <a:defRPr/>
            </a:pPr>
            <a:r>
              <a:rPr lang="ar-JO" dirty="0">
                <a:latin typeface="Traditional Arabic" pitchFamily="18" charset="-78"/>
                <a:cs typeface="Traditional Arabic" pitchFamily="18" charset="-78"/>
              </a:rPr>
              <a:t>مساهمة الموظف في التطوير المستمر للعمليات والخدمات وتطوير وتبسيط إجراءات العمل   </a:t>
            </a:r>
            <a:endParaRPr lang="en-US" dirty="0">
              <a:latin typeface="Traditional Arabic" pitchFamily="18" charset="-78"/>
              <a:cs typeface="Traditional Arabic" pitchFamily="18" charset="-78"/>
            </a:endParaRPr>
          </a:p>
          <a:p>
            <a:pPr algn="just">
              <a:lnSpc>
                <a:spcPct val="100000"/>
              </a:lnSpc>
              <a:defRPr/>
            </a:pPr>
            <a:r>
              <a:rPr lang="ar-JO" dirty="0">
                <a:latin typeface="Traditional Arabic" pitchFamily="18" charset="-78"/>
                <a:cs typeface="Traditional Arabic" pitchFamily="18" charset="-78"/>
              </a:rPr>
              <a:t>بيان قدرة الموظف على التنبؤ وتحديد المشكلات والمعيقات في بيئة العمل والاستفادة من جهود التعلم المستمر والخبرات العملية للموظف لتقديم أفكار ومبادرات تحسينية وتطويرية.</a:t>
            </a:r>
            <a:endParaRPr lang="en-US" dirty="0">
              <a:latin typeface="Traditional Arabic" pitchFamily="18" charset="-78"/>
              <a:cs typeface="Traditional Arabic" pitchFamily="18" charset="-78"/>
            </a:endParaRPr>
          </a:p>
          <a:p>
            <a:pPr algn="just">
              <a:lnSpc>
                <a:spcPct val="100000"/>
              </a:lnSpc>
              <a:defRPr/>
            </a:pPr>
            <a:r>
              <a:rPr lang="ar-JO" dirty="0">
                <a:latin typeface="Traditional Arabic" pitchFamily="18" charset="-78"/>
                <a:cs typeface="Traditional Arabic" pitchFamily="18" charset="-78"/>
              </a:rPr>
              <a:t>طبيعة ما قدمه الموظف من مبادرات ابتكارية وبذله للجهود لتطبيقها وتخطي الصعوبات والمعيقات المرافقة لها. </a:t>
            </a:r>
            <a:endParaRPr lang="en-US" dirty="0">
              <a:latin typeface="Traditional Arabic" pitchFamily="18" charset="-78"/>
              <a:cs typeface="Traditional Arabic" pitchFamily="18" charset="-78"/>
            </a:endParaRPr>
          </a:p>
          <a:p>
            <a:pPr algn="just">
              <a:lnSpc>
                <a:spcPct val="100000"/>
              </a:lnSpc>
              <a:defRPr/>
            </a:pPr>
            <a:r>
              <a:rPr lang="ar-JO" dirty="0">
                <a:latin typeface="Traditional Arabic" pitchFamily="18" charset="-78"/>
                <a:cs typeface="Traditional Arabic" pitchFamily="18" charset="-78"/>
              </a:rPr>
              <a:t>مدى تطبيق الموظف للمبادرات الابتكارية والنتائج المترتبة على التطبيق على المستوى الشخصي والوحدة والجهة وعلى البعد الوطني والعالمي إن وجد. </a:t>
            </a:r>
            <a:endParaRPr lang="en-US" dirty="0">
              <a:latin typeface="Traditional Arabic" pitchFamily="18" charset="-78"/>
              <a:cs typeface="Traditional Arabic" pitchFamily="18" charset="-78"/>
            </a:endParaRPr>
          </a:p>
          <a:p>
            <a:pPr algn="just">
              <a:lnSpc>
                <a:spcPct val="100000"/>
              </a:lnSpc>
              <a:defRPr/>
            </a:pPr>
            <a:r>
              <a:rPr lang="ar-JO" dirty="0">
                <a:latin typeface="Traditional Arabic" pitchFamily="18" charset="-78"/>
                <a:cs typeface="Traditional Arabic" pitchFamily="18" charset="-78"/>
              </a:rPr>
              <a:t>مساهمة الموظف في تجذير ثقافة التحسين المستمر والابتكار من خلال ورش العمل أو غيرها. </a:t>
            </a:r>
            <a:endParaRPr lang="en-US" dirty="0">
              <a:latin typeface="Traditional Arabic" pitchFamily="18" charset="-78"/>
              <a:cs typeface="Traditional Arabic" pitchFamily="18" charset="-78"/>
            </a:endParaRPr>
          </a:p>
          <a:p>
            <a:pPr marL="0" indent="0" algn="r" rtl="1">
              <a:buNone/>
              <a:defRPr/>
            </a:pPr>
            <a:endParaRPr lang="ar-JO" sz="2400" dirty="0"/>
          </a:p>
          <a:p>
            <a:pPr marL="0" indent="0" algn="r" rtl="1">
              <a:buNone/>
              <a:defRPr/>
            </a:pPr>
            <a:endParaRPr lang="ar-JO" sz="2300" dirty="0">
              <a:latin typeface="Traditional Arabic" pitchFamily="18" charset="-78"/>
              <a:cs typeface="Traditional Arabic" pitchFamily="18" charset="-78"/>
            </a:endParaRPr>
          </a:p>
          <a:p>
            <a:pPr marL="0" indent="0" algn="r" rtl="1">
              <a:buNone/>
              <a:defRPr/>
            </a:pPr>
            <a:endParaRPr lang="ar-JO" sz="2400" b="1" dirty="0">
              <a:latin typeface="Traditional Arabic" pitchFamily="18" charset="-78"/>
              <a:cs typeface="Traditional Arabic" pitchFamily="18" charset="-78"/>
            </a:endParaRPr>
          </a:p>
          <a:p>
            <a:pPr marL="0" indent="0" algn="r" rtl="1">
              <a:buNone/>
              <a:defRPr/>
            </a:pPr>
            <a:endParaRPr lang="en-US" sz="2400" b="1" u="sng" dirty="0">
              <a:latin typeface="Traditional Arabic" pitchFamily="18" charset="-78"/>
              <a:cs typeface="Traditional Arabic" pitchFamily="18" charset="-78"/>
            </a:endParaRPr>
          </a:p>
          <a:p>
            <a:pPr marL="0" indent="0" algn="r" rtl="1">
              <a:lnSpc>
                <a:spcPct val="150000"/>
              </a:lnSpc>
              <a:buNone/>
              <a:defRPr/>
            </a:pPr>
            <a:endParaRPr lang="en-US" dirty="0">
              <a:latin typeface="Traditional Arabic" pitchFamily="18" charset="-78"/>
              <a:cs typeface="Traditional Arabic" pitchFamily="18" charset="-78"/>
            </a:endParaRPr>
          </a:p>
        </p:txBody>
      </p:sp>
    </p:spTree>
    <p:extLst>
      <p:ext uri="{BB962C8B-B14F-4D97-AF65-F5344CB8AC3E}">
        <p14:creationId xmlns:p14="http://schemas.microsoft.com/office/powerpoint/2010/main" val="227213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462916"/>
            <a:ext cx="6667818" cy="868363"/>
          </a:xfrm>
        </p:spPr>
        <p:txBody>
          <a:bodyPr>
            <a:normAutofit/>
          </a:bodyPr>
          <a:lstStyle/>
          <a:p>
            <a:pPr>
              <a:defRPr/>
            </a:pPr>
            <a:r>
              <a:rPr lang="ar-JO" sz="3000" dirty="0">
                <a:latin typeface="Traditional Arabic" pitchFamily="18" charset="-78"/>
                <a:cs typeface="Traditional Arabic" pitchFamily="18" charset="-78"/>
              </a:rPr>
              <a:t>ا</a:t>
            </a:r>
            <a:r>
              <a:rPr lang="ar-JO" sz="3600" dirty="0">
                <a:latin typeface="Traditional Arabic" pitchFamily="18" charset="-78"/>
                <a:cs typeface="Traditional Arabic" pitchFamily="18" charset="-78"/>
              </a:rPr>
              <a:t>لمعيار الرئيسي </a:t>
            </a:r>
            <a:r>
              <a:rPr lang="ar-JO" sz="3000" dirty="0">
                <a:latin typeface="Traditional Arabic" pitchFamily="18" charset="-78"/>
                <a:cs typeface="Traditional Arabic" pitchFamily="18" charset="-78"/>
              </a:rPr>
              <a:t>الخامس:الشخصية الإيجابية والمؤثرة </a:t>
            </a:r>
            <a:endParaRPr lang="en-US" sz="30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1108710" y="1771651"/>
            <a:ext cx="9852660" cy="4766310"/>
          </a:xfrm>
        </p:spPr>
        <p:txBody>
          <a:bodyPr>
            <a:normAutofit/>
          </a:bodyPr>
          <a:lstStyle/>
          <a:p>
            <a:pPr marL="0" indent="0" algn="just">
              <a:lnSpc>
                <a:spcPct val="80000"/>
              </a:lnSpc>
              <a:buNone/>
              <a:defRPr/>
            </a:pPr>
            <a:r>
              <a:rPr lang="ar-JO" sz="2600" dirty="0">
                <a:latin typeface="Traditional Arabic" pitchFamily="18" charset="-78"/>
                <a:cs typeface="Traditional Arabic" pitchFamily="18" charset="-78"/>
              </a:rPr>
              <a:t>يركز هذا المعيار على اتجاهات الموظف وتمثله لها في المواقف المختلفة من خلال</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تمثل الموظف للقدوة الحسنة لزملائه في الاداء والسلوك.</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استعداد الموظف لبذل جهود إضافية لخدمة متلقي الخدمة أو ذوي العلاقة وتحقيق رضاهم وإسعادهم.</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أثر المشاركة السنوية للموظف في النشاطات الرسمية وغير الرسمية ضمن بيئة العمل. </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تبني الموظف ثقافة المشاركة والانتماء من خلال المشاركة في الاعمال التطوعية.</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تبني الموظف مبادرات ونشاطات أدت إلى إحداث تغيرات إيجابية في المجتمع المحلي والعالمي.</a:t>
            </a:r>
            <a:endParaRPr lang="en-US" sz="2600" dirty="0">
              <a:latin typeface="Traditional Arabic" pitchFamily="18" charset="-78"/>
              <a:cs typeface="Traditional Arabic" pitchFamily="18" charset="-78"/>
            </a:endParaRPr>
          </a:p>
          <a:p>
            <a:pPr algn="just">
              <a:lnSpc>
                <a:spcPct val="80000"/>
              </a:lnSpc>
              <a:defRPr/>
            </a:pPr>
            <a:r>
              <a:rPr lang="ar-JO" sz="2600" dirty="0">
                <a:latin typeface="Traditional Arabic" pitchFamily="18" charset="-78"/>
                <a:cs typeface="Traditional Arabic" pitchFamily="18" charset="-78"/>
              </a:rPr>
              <a:t>قدرة الموظف على التعامل مع المستجدات والأزمات بمرونة وإيجابية.</a:t>
            </a:r>
            <a:endParaRPr lang="en-US" sz="26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65205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056" y="467812"/>
            <a:ext cx="5703887" cy="868362"/>
          </a:xfrm>
        </p:spPr>
        <p:txBody>
          <a:bodyPr>
            <a:noAutofit/>
          </a:bodyPr>
          <a:lstStyle/>
          <a:p>
            <a:pPr>
              <a:defRPr/>
            </a:pPr>
            <a:r>
              <a:rPr lang="ar-JO" sz="3200" dirty="0">
                <a:latin typeface="Traditional Arabic" pitchFamily="18" charset="-78"/>
                <a:cs typeface="Traditional Arabic" pitchFamily="18" charset="-78"/>
              </a:rPr>
              <a:t>المعيار السادس:المهارات القيادية والإشرافية</a:t>
            </a:r>
            <a:endParaRPr lang="en-US" sz="32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241738" y="1163583"/>
            <a:ext cx="10836165" cy="4933727"/>
          </a:xfrm>
        </p:spPr>
        <p:txBody>
          <a:bodyPr>
            <a:noAutofit/>
          </a:bodyPr>
          <a:lstStyle/>
          <a:p>
            <a:pPr marL="0" indent="0" algn="just">
              <a:lnSpc>
                <a:spcPct val="100000"/>
              </a:lnSpc>
              <a:buNone/>
              <a:defRPr/>
            </a:pPr>
            <a:r>
              <a:rPr lang="ar-JO" sz="2400" dirty="0">
                <a:latin typeface="Traditional Arabic" pitchFamily="18" charset="-78"/>
                <a:cs typeface="Traditional Arabic" pitchFamily="18" charset="-78"/>
              </a:rPr>
              <a:t>يركز هذا المعيار على القدرات القيادية والإشرافية التي يطبقها الموظف خلال قيامه بعمله ودوره في:</a:t>
            </a:r>
            <a:endParaRPr lang="en-US" sz="2400" dirty="0">
              <a:latin typeface="Traditional Arabic" pitchFamily="18" charset="-78"/>
              <a:cs typeface="Traditional Arabic" pitchFamily="18" charset="-78"/>
            </a:endParaRPr>
          </a:p>
          <a:p>
            <a:pPr marL="0" indent="0" algn="just">
              <a:lnSpc>
                <a:spcPct val="100000"/>
              </a:lnSpc>
              <a:buNone/>
              <a:defRPr/>
            </a:pP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المساهمة في اعداد الخطة الاستراتيجية للجهة وتنفيذها وتوفير الامكانيات والجهود لتطبيقها ومراجعتها بكفاءة لتحقيق الاهداف المؤسسية والقطاعية والوطنية.</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اعداد وتنفيذ خطط تشغيلية للوحدة/ القسم/الدائرة وحشد الجهود لتطبيقها وتقييم نتائجها واعداد خطط التحسين والتطوير والإشراف على تنفيذها.</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الاستغلال الأمثل للموارد المتاحة (البشرية/المالية/التقنية/المعرفية وغيرها) في تحقيق الأهداف والخطط على مستوى الوحده/القسم/الدائرة. </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تنمية وتدريب وتمكين الموظفين وتفويض الصلاحيات لهم وتحفيزهم والقدرة على اعداد الصف الثاني.</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متابعة وتقييم أداء الموظفين وتقديم تغذية راجعة منتظمة لفريق عمله/وحدته/ قسمه/ دائرته عن أدائهم وإنجازاتهم لتحسين وتطوير أدائهم.</a:t>
            </a:r>
            <a:endParaRPr lang="en-US" sz="2400" dirty="0">
              <a:latin typeface="Traditional Arabic" pitchFamily="18" charset="-78"/>
              <a:cs typeface="Traditional Arabic" pitchFamily="18" charset="-78"/>
            </a:endParaRPr>
          </a:p>
          <a:p>
            <a:pPr marL="0" indent="0">
              <a:buNone/>
            </a:pPr>
            <a:endParaRPr lang="en-US" sz="2400" dirty="0"/>
          </a:p>
        </p:txBody>
      </p:sp>
    </p:spTree>
    <p:extLst>
      <p:ext uri="{BB962C8B-B14F-4D97-AF65-F5344CB8AC3E}">
        <p14:creationId xmlns:p14="http://schemas.microsoft.com/office/powerpoint/2010/main" val="329309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14" y="515938"/>
            <a:ext cx="5703887" cy="868362"/>
          </a:xfrm>
        </p:spPr>
        <p:txBody>
          <a:bodyPr>
            <a:noAutofit/>
          </a:bodyPr>
          <a:lstStyle/>
          <a:p>
            <a:pPr>
              <a:defRPr/>
            </a:pPr>
            <a:r>
              <a:rPr lang="ar-JO" sz="3200" dirty="0">
                <a:latin typeface="Traditional Arabic" pitchFamily="18" charset="-78"/>
                <a:cs typeface="Traditional Arabic" pitchFamily="18" charset="-78"/>
              </a:rPr>
              <a:t>المعيار السادس:المهارات القيادية والإشرافية</a:t>
            </a:r>
            <a:endParaRPr lang="en-US" sz="32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241738" y="1163583"/>
            <a:ext cx="10836165" cy="4933727"/>
          </a:xfrm>
        </p:spPr>
        <p:txBody>
          <a:bodyPr>
            <a:noAutofit/>
          </a:bodyPr>
          <a:lstStyle/>
          <a:p>
            <a:pPr algn="just">
              <a:lnSpc>
                <a:spcPct val="100000"/>
              </a:lnSpc>
              <a:defRPr/>
            </a:pPr>
            <a:r>
              <a:rPr lang="ar-JO" sz="2400" dirty="0">
                <a:latin typeface="Traditional Arabic" pitchFamily="18" charset="-78"/>
                <a:cs typeface="Traditional Arabic" pitchFamily="18" charset="-78"/>
              </a:rPr>
              <a:t>توظيف مهارات حل المشكلات واتخاذ القرارات وفض النزاعات.</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توظيف مهارات الاتصال والتواصل الفعال مع كافة المعنيين داخل الجهة وخارجها.</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تطبيق مفاهيم إدارة التغيير وإدارة المخاطر من خلال اعداد الخطط البديلة وخطط الطوارئ ومتابعة تنفيذها للحد من وقوع المخاطر وتقليل الاثر الناتج في حال وقوعها.</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المساهمة في توفير بيئة داعمة للإبداع والابتكار وتشجيع المبدعين.</a:t>
            </a:r>
            <a:endParaRPr lang="en-US" sz="2400" dirty="0">
              <a:latin typeface="Traditional Arabic" pitchFamily="18" charset="-78"/>
              <a:cs typeface="Traditional Arabic" pitchFamily="18" charset="-78"/>
            </a:endParaRPr>
          </a:p>
          <a:p>
            <a:pPr algn="just">
              <a:lnSpc>
                <a:spcPct val="100000"/>
              </a:lnSpc>
              <a:defRPr/>
            </a:pPr>
            <a:r>
              <a:rPr lang="ar-JO" sz="2400" dirty="0">
                <a:latin typeface="Traditional Arabic" pitchFamily="18" charset="-78"/>
                <a:cs typeface="Traditional Arabic" pitchFamily="18" charset="-78"/>
              </a:rPr>
              <a:t>تحقيق النتائج المتعلقة بإدارة وحدته / قسمه / دائرته والإنجاز على المستوى الوطني والعالمي إن وجد.</a:t>
            </a:r>
            <a:endParaRPr lang="en-US" sz="2400" dirty="0">
              <a:latin typeface="Traditional Arabic" pitchFamily="18" charset="-78"/>
              <a:cs typeface="Traditional Arabic" pitchFamily="18" charset="-78"/>
            </a:endParaRPr>
          </a:p>
          <a:p>
            <a:pPr marL="0" indent="0">
              <a:buNone/>
            </a:pPr>
            <a:r>
              <a:rPr lang="ar-SA" sz="2400" dirty="0">
                <a:latin typeface="Traditional Arabic" pitchFamily="18" charset="-78"/>
                <a:cs typeface="Traditional Arabic" pitchFamily="18" charset="-78"/>
              </a:rPr>
              <a:t>*</a:t>
            </a:r>
            <a:r>
              <a:rPr lang="ar-SA" sz="3200" dirty="0"/>
              <a:t> </a:t>
            </a:r>
            <a:r>
              <a:rPr lang="ar-SA" sz="2400" dirty="0">
                <a:latin typeface="Traditional Arabic" pitchFamily="18" charset="-78"/>
                <a:cs typeface="Traditional Arabic" pitchFamily="18" charset="-78"/>
              </a:rPr>
              <a:t>لفئة الموظف القيادي/ الإشرافي المتميز فقط</a:t>
            </a:r>
            <a:endParaRPr lang="en-US" sz="2400" dirty="0">
              <a:latin typeface="Traditional Arabic" pitchFamily="18" charset="-78"/>
              <a:cs typeface="Traditional Arabic" pitchFamily="18" charset="-78"/>
            </a:endParaRPr>
          </a:p>
          <a:p>
            <a:pPr marL="0" indent="0">
              <a:buNone/>
            </a:pPr>
            <a:endParaRPr lang="en-US" sz="2400" dirty="0"/>
          </a:p>
        </p:txBody>
      </p:sp>
    </p:spTree>
    <p:extLst>
      <p:ext uri="{BB962C8B-B14F-4D97-AF65-F5344CB8AC3E}">
        <p14:creationId xmlns:p14="http://schemas.microsoft.com/office/powerpoint/2010/main" val="280699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169920" y="565786"/>
            <a:ext cx="5703888" cy="868363"/>
          </a:xfrm>
        </p:spPr>
        <p:txBody>
          <a:bodyPr>
            <a:noAutofit/>
          </a:bodyPr>
          <a:lstStyle/>
          <a:p>
            <a:pPr>
              <a:defRPr/>
            </a:pPr>
            <a:r>
              <a:rPr lang="ar-YE" sz="3200" dirty="0">
                <a:latin typeface="Traditional Arabic" pitchFamily="18" charset="-78"/>
                <a:cs typeface="Traditional Arabic" pitchFamily="18" charset="-78"/>
              </a:rPr>
              <a:t>الجدول التالي يوضح علامات المعايير لكل فئة من فئات الجائزة</a:t>
            </a:r>
            <a:endParaRPr lang="en-US" sz="3200" dirty="0">
              <a:latin typeface="Traditional Arabic" pitchFamily="18" charset="-78"/>
              <a:cs typeface="Traditional Arabic"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17638895"/>
              </p:ext>
            </p:extLst>
          </p:nvPr>
        </p:nvGraphicFramePr>
        <p:xfrm>
          <a:off x="1638458" y="1349369"/>
          <a:ext cx="8766811" cy="4654900"/>
        </p:xfrm>
        <a:graphic>
          <a:graphicData uri="http://schemas.openxmlformats.org/drawingml/2006/table">
            <a:tbl>
              <a:tblPr rtl="1" firstRow="1" firstCol="1" bandRow="1">
                <a:tableStyleId>{1FECB4D8-DB02-4DC6-A0A2-4F2EBAE1DC90}</a:tableStyleId>
              </a:tblPr>
              <a:tblGrid>
                <a:gridCol w="4214579">
                  <a:extLst>
                    <a:ext uri="{9D8B030D-6E8A-4147-A177-3AD203B41FA5}">
                      <a16:colId xmlns:a16="http://schemas.microsoft.com/office/drawing/2014/main" val="20000"/>
                    </a:ext>
                  </a:extLst>
                </a:gridCol>
                <a:gridCol w="1637712">
                  <a:extLst>
                    <a:ext uri="{9D8B030D-6E8A-4147-A177-3AD203B41FA5}">
                      <a16:colId xmlns:a16="http://schemas.microsoft.com/office/drawing/2014/main" val="20001"/>
                    </a:ext>
                  </a:extLst>
                </a:gridCol>
                <a:gridCol w="1455744">
                  <a:extLst>
                    <a:ext uri="{9D8B030D-6E8A-4147-A177-3AD203B41FA5}">
                      <a16:colId xmlns:a16="http://schemas.microsoft.com/office/drawing/2014/main" val="20002"/>
                    </a:ext>
                  </a:extLst>
                </a:gridCol>
                <a:gridCol w="1458776">
                  <a:extLst>
                    <a:ext uri="{9D8B030D-6E8A-4147-A177-3AD203B41FA5}">
                      <a16:colId xmlns:a16="http://schemas.microsoft.com/office/drawing/2014/main" val="20003"/>
                    </a:ext>
                  </a:extLst>
                </a:gridCol>
              </a:tblGrid>
              <a:tr h="1135693">
                <a:tc>
                  <a:txBody>
                    <a:bodyPr/>
                    <a:lstStyle/>
                    <a:p>
                      <a:pPr algn="ctr" rtl="0">
                        <a:lnSpc>
                          <a:spcPct val="120000"/>
                        </a:lnSpc>
                        <a:spcAft>
                          <a:spcPts val="0"/>
                        </a:spcAft>
                      </a:pPr>
                      <a:r>
                        <a:rPr lang="ar-SA" sz="1200" dirty="0">
                          <a:solidFill>
                            <a:srgbClr val="FFFFFF"/>
                          </a:solidFill>
                          <a:effectLst/>
                          <a:latin typeface="TimesNewRomanPSMT"/>
                          <a:ea typeface="Times New Roman" panose="02020603050405020304" pitchFamily="18" charset="0"/>
                          <a:cs typeface="Calibri" panose="020F0502020204030204" pitchFamily="34" charset="0"/>
                        </a:rPr>
                        <a:t>المعايير/الفئة</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FFFFFF"/>
                          </a:solidFill>
                          <a:effectLst/>
                          <a:latin typeface="TimesNewRomanPSMT"/>
                          <a:ea typeface="Times New Roman" panose="02020603050405020304" pitchFamily="18" charset="0"/>
                          <a:cs typeface="Calibri" panose="020F0502020204030204" pitchFamily="34" charset="0"/>
                        </a:rPr>
                        <a:t>فئة الموظف القيادي /الاشرافي</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FFFFFF"/>
                          </a:solidFill>
                          <a:effectLst/>
                          <a:latin typeface="TimesNewRomanPSMT"/>
                          <a:ea typeface="Times New Roman" panose="02020603050405020304" pitchFamily="18" charset="0"/>
                          <a:cs typeface="Calibri" panose="020F0502020204030204" pitchFamily="34" charset="0"/>
                        </a:rPr>
                        <a:t>فئة الموظف الفني\الإداري\التقني</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FFFFFF"/>
                          </a:solidFill>
                          <a:effectLst/>
                          <a:latin typeface="TimesNewRomanPSMT"/>
                          <a:ea typeface="Times New Roman" panose="02020603050405020304" pitchFamily="18" charset="0"/>
                          <a:cs typeface="Calibri" panose="020F0502020204030204" pitchFamily="34" charset="0"/>
                        </a:rPr>
                        <a:t>فئة الموظف المساند (الاداري والفني)</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0"/>
                  </a:ext>
                </a:extLst>
              </a:tr>
              <a:tr h="677273">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الاول: النتائج والإنجازات</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1">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30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1"/>
                  </a:ext>
                </a:extLst>
              </a:tr>
              <a:tr h="414867">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الثاني: التخطيط المؤسسي والوظيفي</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2"/>
                  </a:ext>
                </a:extLst>
              </a:tr>
              <a:tr h="420334">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الثالث: التعلّم المستمر والتنمية الذاتية  </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3"/>
                  </a:ext>
                </a:extLst>
              </a:tr>
              <a:tr h="734797">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الرابع: التطوير المستمر والابتكار</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4"/>
                  </a:ext>
                </a:extLst>
              </a:tr>
              <a:tr h="420334">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الخامس: الشخصية الإيجابية والمؤثرة  </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5"/>
                  </a:ext>
                </a:extLst>
              </a:tr>
              <a:tr h="425801">
                <a:tc>
                  <a:txBody>
                    <a:bodyPr/>
                    <a:lstStyle/>
                    <a:p>
                      <a:pPr algn="ctr" rtl="0">
                        <a:lnSpc>
                          <a:spcPct val="120000"/>
                        </a:lnSpc>
                        <a:spcAft>
                          <a:spcPts val="0"/>
                        </a:spcAft>
                      </a:pPr>
                      <a:r>
                        <a:rPr lang="ar-JO" sz="1200" dirty="0">
                          <a:solidFill>
                            <a:srgbClr val="000000"/>
                          </a:solidFill>
                          <a:effectLst/>
                          <a:latin typeface="TimesNewRomanPSMT"/>
                          <a:ea typeface="Times New Roman" panose="02020603050405020304" pitchFamily="18" charset="0"/>
                          <a:cs typeface="Calibri" panose="020F0502020204030204" pitchFamily="34" charset="0"/>
                        </a:rPr>
                        <a:t>المعيار السادس: المهارات القيادية والإشرافية*    </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25</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highlight>
                            <a:srgbClr val="D3D3D3"/>
                          </a:highlight>
                          <a:latin typeface="TimesNewRomanPSMT"/>
                          <a:ea typeface="Times New Roman" panose="02020603050405020304" pitchFamily="18" charset="0"/>
                          <a:cs typeface="Calibri" panose="020F0502020204030204" pitchFamily="34" charset="0"/>
                        </a:rPr>
                        <a:t> </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highlight>
                            <a:srgbClr val="D3D3D3"/>
                          </a:highlight>
                          <a:latin typeface="TimesNewRomanPSMT"/>
                          <a:ea typeface="Times New Roman" panose="02020603050405020304" pitchFamily="18" charset="0"/>
                          <a:cs typeface="Calibri" panose="020F0502020204030204" pitchFamily="34" charset="0"/>
                        </a:rPr>
                        <a:t> </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0006"/>
                  </a:ext>
                </a:extLst>
              </a:tr>
              <a:tr h="425801">
                <a:tc>
                  <a:txBody>
                    <a:bodyPr/>
                    <a:lstStyle/>
                    <a:p>
                      <a:pPr algn="ctr" rtl="0">
                        <a:lnSpc>
                          <a:spcPct val="120000"/>
                        </a:lnSpc>
                        <a:spcAft>
                          <a:spcPts val="0"/>
                        </a:spcAft>
                      </a:pPr>
                      <a:r>
                        <a:rPr lang="ar-SA" sz="1200" b="1" kern="1200" dirty="0">
                          <a:solidFill>
                            <a:srgbClr val="000000"/>
                          </a:solidFill>
                          <a:effectLst/>
                          <a:latin typeface="TimesNewRomanPSMT"/>
                          <a:ea typeface="Times New Roman" panose="02020603050405020304" pitchFamily="18" charset="0"/>
                          <a:cs typeface="Calibri" panose="020F0502020204030204" pitchFamily="34" charset="0"/>
                        </a:rPr>
                        <a:t>المجموع</a:t>
                      </a:r>
                      <a:endParaRPr lang="en-US" sz="1200" b="1" kern="1200" dirty="0">
                        <a:solidFill>
                          <a:srgbClr val="000000"/>
                        </a:solidFill>
                        <a:effectLst/>
                        <a:latin typeface="TimesNewRomanPSMT"/>
                        <a:ea typeface="Times New Roman" panose="02020603050405020304" pitchFamily="18" charset="0"/>
                        <a:cs typeface="Calibri" panose="020F0502020204030204" pitchFamily="34" charset="0"/>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tc>
                  <a:txBody>
                    <a:bodyPr/>
                    <a:lstStyle/>
                    <a:p>
                      <a:pPr algn="ctr" rtl="0">
                        <a:lnSpc>
                          <a:spcPct val="120000"/>
                        </a:lnSpc>
                        <a:spcAft>
                          <a:spcPts val="0"/>
                        </a:spcAft>
                      </a:pPr>
                      <a:r>
                        <a:rPr lang="ar-SA" sz="1200" dirty="0">
                          <a:solidFill>
                            <a:srgbClr val="000000"/>
                          </a:solidFill>
                          <a:effectLst/>
                          <a:latin typeface="TimesNewRomanPSMT"/>
                          <a:ea typeface="Times New Roman" panose="02020603050405020304" pitchFamily="18" charset="0"/>
                          <a:cs typeface="Calibri" panose="020F0502020204030204" pitchFamily="34" charset="0"/>
                        </a:rPr>
                        <a:t>100</a:t>
                      </a:r>
                      <a:endParaRPr lang="en-US" sz="1200" dirty="0">
                        <a:solidFill>
                          <a:srgbClr val="000000"/>
                        </a:solidFill>
                        <a:effectLst/>
                        <a:latin typeface="TimesNewRomanPSMT"/>
                        <a:ea typeface="Times New Roman" panose="02020603050405020304" pitchFamily="18" charset="0"/>
                        <a:cs typeface="TimesNewRomanPSMT"/>
                      </a:endParaRPr>
                    </a:p>
                  </a:txBody>
                  <a:tcPr marL="68580" marR="68580" marT="0" marB="0" anchor="ctr"/>
                </a:tc>
                <a:extLst>
                  <a:ext uri="{0D108BD9-81ED-4DB2-BD59-A6C34878D82A}">
                    <a16:rowId xmlns:a16="http://schemas.microsoft.com/office/drawing/2014/main" val="1889363737"/>
                  </a:ext>
                </a:extLst>
              </a:tr>
            </a:tbl>
          </a:graphicData>
        </a:graphic>
      </p:graphicFrame>
    </p:spTree>
    <p:extLst>
      <p:ext uri="{BB962C8B-B14F-4D97-AF65-F5344CB8AC3E}">
        <p14:creationId xmlns:p14="http://schemas.microsoft.com/office/powerpoint/2010/main" val="208869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84320" y="419100"/>
            <a:ext cx="2899410" cy="1325563"/>
          </a:xfrm>
        </p:spPr>
        <p:txBody>
          <a:bodyPr/>
          <a:lstStyle/>
          <a:p>
            <a:pPr algn="ctr">
              <a:defRPr/>
            </a:pPr>
            <a:r>
              <a:rPr lang="ar-JO" sz="3600" dirty="0">
                <a:latin typeface="Traditional Arabic" pitchFamily="18" charset="-78"/>
                <a:ea typeface="+mn-ea"/>
                <a:cs typeface="Traditional Arabic" pitchFamily="18" charset="-78"/>
              </a:rPr>
              <a:t>مراحل التقييم</a:t>
            </a:r>
            <a:endParaRPr lang="en-US" sz="3600" dirty="0">
              <a:latin typeface="Traditional Arabic" pitchFamily="18" charset="-78"/>
              <a:ea typeface="+mn-ea"/>
              <a:cs typeface="Traditional Arabic" pitchFamily="18" charset="-78"/>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9214" y="1449160"/>
            <a:ext cx="6737131" cy="5010891"/>
          </a:xfrm>
        </p:spPr>
      </p:pic>
    </p:spTree>
    <p:extLst>
      <p:ext uri="{BB962C8B-B14F-4D97-AF65-F5344CB8AC3E}">
        <p14:creationId xmlns:p14="http://schemas.microsoft.com/office/powerpoint/2010/main" val="59115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310640" y="1736408"/>
            <a:ext cx="9300210" cy="4413250"/>
          </a:xfrm>
          <a:prstGeom prst="rect">
            <a:avLst/>
          </a:prstGeom>
          <a:noFill/>
          <a:ln w="9525">
            <a:noFill/>
            <a:miter lim="800000"/>
            <a:headEnd/>
            <a:tailEnd/>
          </a:ln>
        </p:spPr>
        <p:txBody>
          <a:bodyPr/>
          <a:lstStyle/>
          <a:p>
            <a:pPr algn="just" rtl="1">
              <a:spcBef>
                <a:spcPts val="1000"/>
              </a:spcBef>
              <a:defRPr/>
            </a:pPr>
            <a:r>
              <a:rPr lang="ar-JO" sz="2400" b="1" dirty="0">
                <a:latin typeface="Traditional Arabic" pitchFamily="18" charset="-78"/>
                <a:cs typeface="Traditional Arabic" pitchFamily="18" charset="-78"/>
              </a:rPr>
              <a:t>1- </a:t>
            </a:r>
            <a:r>
              <a:rPr lang="ar-YE" sz="2400" b="1" dirty="0">
                <a:latin typeface="Traditional Arabic" pitchFamily="18" charset="-78"/>
                <a:cs typeface="Traditional Arabic" pitchFamily="18" charset="-78"/>
              </a:rPr>
              <a:t>استلام نماذج الترشيح والتأكد من مطابقتها لشروط الترشيح</a:t>
            </a:r>
            <a:endParaRPr lang="en-US" sz="2400" b="1" dirty="0">
              <a:latin typeface="Traditional Arabic" pitchFamily="18" charset="-78"/>
              <a:cs typeface="Traditional Arabic" pitchFamily="18" charset="-78"/>
            </a:endParaRPr>
          </a:p>
          <a:p>
            <a:pPr algn="just" rtl="1">
              <a:spcBef>
                <a:spcPts val="1000"/>
              </a:spcBef>
              <a:defRPr/>
            </a:pPr>
            <a:r>
              <a:rPr lang="ar-YE" sz="2400" dirty="0">
                <a:latin typeface="Traditional Arabic" pitchFamily="18" charset="-78"/>
                <a:cs typeface="Traditional Arabic" pitchFamily="18" charset="-78"/>
              </a:rPr>
              <a:t>يقوم مدير الموارد البشرية في الجهة بتعبئة النماذج الخاصة بترشيح الموظفين (ملحق رقم 1) عن كل فئة وتوقيعها واعتمادها من قبل الادارة العليا (الوزير/الأمين العام/ المدير العام.) واضافة الختم الرسمي للجهة وارساله الى المركز. يقوم المركز بدراسة النماذج المرسلة والتأكد من مطابقتها لشروط الترشيح عن كل فئة والواردة في هذا الكتيب. سيتم مخاطبة الجهة في حال وجود مخالفات في شروط الترشيح واعطائهم مدة أسبوع واحد فقط لتصويب الاوضاع واعادة ترشيح الموظف المناسب وذلك لمرة واحدة فقط. علما بأنه لن يتم تقييم اي موظف من غير المذكورين في نموذج الترشيح.</a:t>
            </a:r>
            <a:endParaRPr lang="en-US" sz="2400" dirty="0">
              <a:latin typeface="Traditional Arabic" pitchFamily="18" charset="-78"/>
              <a:cs typeface="Traditional Arabic" pitchFamily="18" charset="-78"/>
            </a:endParaRPr>
          </a:p>
          <a:p>
            <a:pPr algn="just" rtl="1">
              <a:spcBef>
                <a:spcPts val="1000"/>
              </a:spcBef>
              <a:defRPr/>
            </a:pPr>
            <a:r>
              <a:rPr lang="ar-JO" sz="2400" b="1" dirty="0">
                <a:latin typeface="Traditional Arabic" pitchFamily="18" charset="-78"/>
                <a:cs typeface="Traditional Arabic" pitchFamily="18" charset="-78"/>
              </a:rPr>
              <a:t>2- </a:t>
            </a:r>
            <a:r>
              <a:rPr lang="ar-YE" sz="2400" b="1" dirty="0">
                <a:latin typeface="Traditional Arabic" pitchFamily="18" charset="-78"/>
                <a:cs typeface="Traditional Arabic" pitchFamily="18" charset="-78"/>
              </a:rPr>
              <a:t>استلام تقارير الاشتراك الخاصة بالموظفين المشاركين في جائزة الموظف الحكومي المتميز  </a:t>
            </a:r>
            <a:endParaRPr lang="en-US" sz="2400" b="1" dirty="0">
              <a:latin typeface="Traditional Arabic" pitchFamily="18" charset="-78"/>
              <a:cs typeface="Traditional Arabic" pitchFamily="18" charset="-78"/>
            </a:endParaRPr>
          </a:p>
          <a:p>
            <a:pPr algn="just" rtl="1">
              <a:spcBef>
                <a:spcPts val="1000"/>
              </a:spcBef>
              <a:defRPr/>
            </a:pPr>
            <a:r>
              <a:rPr lang="ar-YE" sz="2400" dirty="0">
                <a:latin typeface="Traditional Arabic" pitchFamily="18" charset="-78"/>
                <a:cs typeface="Traditional Arabic" pitchFamily="18" charset="-78"/>
              </a:rPr>
              <a:t> يقوم الموظف بالإجابة على مؤشرات التميز ضمن معايير الجائزة وتضمينها في تقرير الاشتراك وإرفاق الوثائق المطلوبة وارسالها الى المركز عن طريق ضابط ارتباط الجهة في الوقت المحدد.</a:t>
            </a:r>
            <a:endParaRPr lang="ar-JO" sz="2400" dirty="0">
              <a:latin typeface="Traditional Arabic" pitchFamily="18" charset="-78"/>
              <a:cs typeface="Traditional Arabic" pitchFamily="18" charset="-78"/>
            </a:endParaRPr>
          </a:p>
          <a:p>
            <a:pPr algn="just" rtl="1">
              <a:spcBef>
                <a:spcPts val="1000"/>
              </a:spcBef>
              <a:defRPr/>
            </a:pPr>
            <a:endParaRPr lang="ar-JO" sz="2000" dirty="0">
              <a:latin typeface="Traditional Arabic" pitchFamily="18" charset="-78"/>
              <a:cs typeface="Traditional Arabic" pitchFamily="18" charset="-78"/>
            </a:endParaRPr>
          </a:p>
          <a:p>
            <a:pPr algn="just" rtl="1">
              <a:spcBef>
                <a:spcPts val="1000"/>
              </a:spcBef>
              <a:defRPr/>
            </a:pPr>
            <a:endParaRPr lang="ar-JO" sz="2000" dirty="0">
              <a:latin typeface="Traditional Arabic" pitchFamily="18" charset="-78"/>
              <a:cs typeface="Traditional Arabic" pitchFamily="18" charset="-78"/>
            </a:endParaRPr>
          </a:p>
          <a:p>
            <a:pPr algn="just" rtl="1">
              <a:spcBef>
                <a:spcPts val="1000"/>
              </a:spcBef>
              <a:defRPr/>
            </a:pPr>
            <a:endParaRPr lang="ar-JO" sz="2000" dirty="0">
              <a:latin typeface="Traditional Arabic" pitchFamily="18" charset="-78"/>
              <a:cs typeface="Traditional Arabic" pitchFamily="18" charset="-78"/>
            </a:endParaRPr>
          </a:p>
          <a:p>
            <a:pPr algn="just" rtl="1">
              <a:spcBef>
                <a:spcPts val="1000"/>
              </a:spcBef>
              <a:defRPr/>
            </a:pPr>
            <a:endParaRPr lang="ar-JO" sz="2000" dirty="0">
              <a:latin typeface="Traditional Arabic" pitchFamily="18" charset="-78"/>
              <a:cs typeface="Traditional Arabic" pitchFamily="18" charset="-78"/>
            </a:endParaRPr>
          </a:p>
          <a:p>
            <a:pPr algn="just" rtl="1">
              <a:spcBef>
                <a:spcPts val="1000"/>
              </a:spcBef>
              <a:defRPr/>
            </a:pPr>
            <a:endParaRPr lang="ar-JO" sz="2000" dirty="0">
              <a:latin typeface="Traditional Arabic" pitchFamily="18" charset="-78"/>
              <a:cs typeface="Traditional Arabic" pitchFamily="18" charset="-78"/>
            </a:endParaRPr>
          </a:p>
          <a:p>
            <a:pPr algn="just" rtl="1">
              <a:spcBef>
                <a:spcPts val="1000"/>
              </a:spcBef>
              <a:defRPr/>
            </a:pP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dirty="0">
                <a:latin typeface="Traditional Arabic" pitchFamily="18" charset="-78"/>
                <a:cs typeface="Traditional Arabic" pitchFamily="18" charset="-78"/>
              </a:rPr>
              <a:t> </a:t>
            </a:r>
            <a:r>
              <a:rPr lang="ar-YE" sz="2000" b="1" dirty="0">
                <a:latin typeface="Traditional Arabic" pitchFamily="18" charset="-78"/>
                <a:cs typeface="Traditional Arabic" pitchFamily="18" charset="-78"/>
              </a:rPr>
              <a:t>التقييم المستقل والتوافقي لكافة المرشحين</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يقوم كل عضو في فريق التقييم بدارسة تقرير الموظف (كلٌ على حده)، ثم يقدم كل مقيم تقريره المستقل، والذي يتضمن نقاط القوة وفرص التحسين والأمور الواجب التأكد منها خلال الزيارة الميدانية (في حال تأهل الموظف لهذه المرحلة). يتم عكس مخرجات ما ورد في التقرير المستقل في جدول احتساب العلامات المخصص لهذه الغاية.  يجتمع فريق التقييم بعهدها بهدف الوصول إلى فهم مشترك حول وضع الموظف، ومن ثم إعداد تقرير توافقي يبين نقاط القوة وفرص التحسين والأمور الواجب التأكد منها خلال الزيارة الميدانية (في حال تأهل الموظف لهذه المرحلة)، ومن ثم يقوم فريق التقييم بعكس مخرجات ما ورد في التقرير التوافقي في جدول احتساب العلامات المخصص لهذه الغاية. ومن ثم يقوم رئيس الفريق بمراجعة التقارير المستقلة والتوافقية والتي أعدها فريق التقييم، لضمان أعلى درجات الدقة والموضوعية.</a:t>
            </a:r>
            <a:endParaRPr lang="en-US" sz="2000" dirty="0">
              <a:latin typeface="Traditional Arabic" pitchFamily="18" charset="-78"/>
              <a:cs typeface="Traditional Arabic" pitchFamily="18" charset="-78"/>
            </a:endParaRPr>
          </a:p>
          <a:p>
            <a:pPr algn="just" rtl="1">
              <a:spcBef>
                <a:spcPts val="1000"/>
              </a:spcBef>
              <a:defRPr/>
            </a:pP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اختيار أعلى 20% من الموظفين لمرحلة المقابلة الشخصية في المركز</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يتم اختيار أعلى 20% من مجموع الموظفين عن كل فئة من خلال لقاءات رئيس الفريق مع أعضاء الفريق واللجنة الفنية بناءً على علاماتهم لتتم مقابلتهم في مقر المركز من قبل فريق التقييم. في هذه المرحلة، يطلب من الموظفين المترشحين عن فئة الموظف القيادي بتقديم ايجاز عن انجازاته ومبادراته أمام فريق التقييم. يقوم فريق التقييم بالتوافق على العلامة المخصصة للمقابلة الشخصية.</a:t>
            </a:r>
            <a:endParaRPr lang="en-US" sz="2000"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 </a:t>
            </a: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اختيار أعلى 50% (كحد أدنى) من الموظفين الذين تم مقابلتهم لمرحلة الزيارة الميدانية</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يتم اختيار أعلى 50% (كحد أدنى) من مجموع الموظفين عن كل فئة والحاصلين على أعلى علامات في المقابلة الشخصية فقط وذلك للقيام بزيارتهم في مواقع عملهم. </a:t>
            </a:r>
            <a:endParaRPr lang="en-US" sz="2000"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 </a:t>
            </a: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الزيارة الميدانية: </a:t>
            </a:r>
            <a:endParaRPr lang="en-US" sz="2000" b="1" dirty="0">
              <a:latin typeface="Traditional Arabic" pitchFamily="18" charset="-78"/>
              <a:cs typeface="Traditional Arabic" pitchFamily="18" charset="-78"/>
            </a:endParaRPr>
          </a:p>
          <a:p>
            <a:pPr marL="457200" indent="-457200" algn="just" rtl="1">
              <a:spcBef>
                <a:spcPts val="1000"/>
              </a:spcBef>
              <a:buFont typeface="+mj-lt"/>
              <a:buAutoNum type="arabicPeriod"/>
              <a:defRPr/>
            </a:pPr>
            <a:r>
              <a:rPr lang="ar-YE" sz="2000" dirty="0">
                <a:latin typeface="Traditional Arabic" pitchFamily="18" charset="-78"/>
                <a:cs typeface="Traditional Arabic" pitchFamily="18" charset="-78"/>
              </a:rPr>
              <a:t>يقوم الفريق بزيارة تقييم ميدانية للموظف في وزارته/ مؤسسته، حيث يعد الهدف من الزيارة الميدانية هو جمع المزيد من المعلومات وتكوين صورة أشمل وأوضح عن الموظف من خلال الاسئلة والمواضيع والتأكد من الأدلة وتعديل علامة التقرير التوافقي بعد عكس مخرجات الزيارة الميدانية عليها ولا تخصص لها علامة منفصلة في تقسيم العلامات. وبعد الزيارة الميدانية يعد الفريق التقرير التقييمي النهائي للموظف والذي يحدد بصورة أساسية نقاط القوة وفرص التحسين لديه، كما يتضمن نتائج وعلامات التقييم ويتم ارسالها الى رئيس الفريق بعد عكس مخرجات الزيارة الميدانية عليها. من الأمور التي يتم تقييمها خلال الزيارة الميدانية بالإضافة إلى المعايير التي قام الموظف بالإجابة عليها في تقرير الاشتراك:</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علاقات العمل والاتصال.</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الالتزام بأنظمة العمل.</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الإخلاص والانتماء. </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أخلاقيات العمل.</a:t>
            </a:r>
            <a:endParaRPr lang="en-US" sz="2000" dirty="0">
              <a:latin typeface="Traditional Arabic" pitchFamily="18" charset="-78"/>
              <a:cs typeface="Traditional Arabic" pitchFamily="18" charset="-78"/>
            </a:endParaRPr>
          </a:p>
          <a:p>
            <a:pPr algn="just" rtl="1">
              <a:spcBef>
                <a:spcPts val="1000"/>
              </a:spcBef>
              <a:defRPr/>
            </a:pPr>
            <a:r>
              <a:rPr lang="ar-YE" sz="2000" b="1" dirty="0">
                <a:latin typeface="Traditional Arabic" pitchFamily="18" charset="-78"/>
                <a:cs typeface="Traditional Arabic" pitchFamily="18" charset="-78"/>
              </a:rPr>
              <a:t>الأشخاص الذين يتم الاتصال بهم أثناء الزيارة الميدانية</a:t>
            </a:r>
            <a:r>
              <a:rPr lang="ar-JO" sz="2000" b="1" dirty="0">
                <a:latin typeface="Traditional Arabic" pitchFamily="18" charset="-78"/>
                <a:cs typeface="Traditional Arabic" pitchFamily="18" charset="-78"/>
              </a:rPr>
              <a:t>:</a:t>
            </a:r>
            <a:endParaRPr lang="en-US" sz="2000" b="1"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مدراء حاليين وسابقين.</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زملاء من مختلف المستويات الإدارية بشكل عشوائي.</a:t>
            </a:r>
            <a:endParaRPr lang="en-US" sz="2000" dirty="0">
              <a:latin typeface="Traditional Arabic" pitchFamily="18" charset="-78"/>
              <a:cs typeface="Traditional Arabic" pitchFamily="18" charset="-78"/>
            </a:endParaRPr>
          </a:p>
          <a:p>
            <a:pPr marL="457200" lvl="0" indent="-457200" algn="just" rtl="1">
              <a:spcBef>
                <a:spcPts val="1000"/>
              </a:spcBef>
              <a:buFont typeface="Arial" panose="020B0604020202020204" pitchFamily="34" charset="0"/>
              <a:buChar char="•"/>
              <a:defRPr/>
            </a:pPr>
            <a:r>
              <a:rPr lang="ar-YE" sz="2000" dirty="0">
                <a:latin typeface="Traditional Arabic" pitchFamily="18" charset="-78"/>
                <a:cs typeface="Traditional Arabic" pitchFamily="18" charset="-78"/>
              </a:rPr>
              <a:t>متعاملين مع الموظف المرشح من إدارات مختلفة داخل الجهة.</a:t>
            </a: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 اللجنة الفنية</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يقوم المركز بتعيين اللجنة الفنية للاستماع إلى شرح من المقيمين عن أهم نقاط القوة لكل موظف تمت زيارته ميدانياً واهم ملاحظات لجنة المقابلة، والتأكد من جودة التقارير التوافقية، وتوجيه المقيمين لتعديل محتوى التقارير او العلامات بناء على نتائج الزيارة الميدانية والمشاهدات ونقاط التميز التي يحققها الموظف. يقوم المقيمين بعكس التغييرات اللازمة (إن وجدت) على التقارير والعلامات بناءً على توجيهات اللجنة الفنية وتحت اشراف رؤساء الفرق.</a:t>
            </a: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هيئة التحكيم</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يقوم المركز بتعيين أعضاء هيئة التحكيم من الخبراء في هذا المجال للاستماع الى العروض التقديمية من قبل فرق التقييم لكل مرشح ومناقشتهم بأبرز مؤشرات التمييز لدى كل مرشح والعلامة المعطاة لهم، ويقوم رئيس الفريق خلال جلسات هيئة التحكيم بتوضيح اسس ونقاط التميز لدى الموظف امام الهيئة اضافة الى أهم ملاحظات لجنة المقابلة. يقوم المقيمين بعكس التغييرات اللازمة (إن وجدت) على التقارير والعلامات بناءً على توجيهات هيئة التحكيم وتحت اشراف رؤساء الفرق. يقوم رؤساء الفرق برفع النتائج النهائية بعد التعديلات لهيئة التحكيم وتسليمها لإدارة المركز.</a:t>
            </a:r>
            <a:endParaRPr lang="en-US" sz="2000" dirty="0">
              <a:latin typeface="Traditional Arabic" pitchFamily="18" charset="-78"/>
              <a:cs typeface="Traditional Arabic" pitchFamily="18" charset="-78"/>
            </a:endParaRPr>
          </a:p>
          <a:p>
            <a:pPr marL="342900" indent="-342900" algn="just" rtl="1">
              <a:spcBef>
                <a:spcPts val="1000"/>
              </a:spcBef>
              <a:buFont typeface="Wingdings" panose="05000000000000000000" pitchFamily="2" charset="2"/>
              <a:buChar char="v"/>
              <a:defRPr/>
            </a:pPr>
            <a:r>
              <a:rPr lang="ar-YE" sz="2000" b="1" dirty="0">
                <a:latin typeface="Traditional Arabic" pitchFamily="18" charset="-78"/>
                <a:cs typeface="Traditional Arabic" pitchFamily="18" charset="-78"/>
              </a:rPr>
              <a:t>اللجنة التوجيهية ومجلس الأمناء</a:t>
            </a:r>
            <a:endParaRPr lang="en-US" sz="2000" b="1" dirty="0">
              <a:latin typeface="Traditional Arabic" pitchFamily="18" charset="-78"/>
              <a:cs typeface="Traditional Arabic" pitchFamily="18" charset="-78"/>
            </a:endParaRPr>
          </a:p>
          <a:p>
            <a:pPr algn="just" rtl="1">
              <a:spcBef>
                <a:spcPts val="1000"/>
              </a:spcBef>
              <a:defRPr/>
            </a:pPr>
            <a:r>
              <a:rPr lang="ar-YE" sz="2000" dirty="0">
                <a:latin typeface="Traditional Arabic" pitchFamily="18" charset="-78"/>
                <a:cs typeface="Traditional Arabic" pitchFamily="18" charset="-78"/>
              </a:rPr>
              <a:t>يتم عرض نتائج تقييم جائزة الموظف الحكومي المتميز امام اللجنة التوجيهية للموافقة عليها. ومن ثم يتم عرضها على مجلس أمناء المركز لأخذ الموافقة النهائية عليها وتحديد الموظفين الذين سيتم تكريمهم خلال الحفل والموظفين الحاصلين على ختم التميز. من الجدير بالذكر أن النتائج يتم عرضها على اللجنة التوجيهية ومجلس الأمناء بدون ذكر أسماء الموظفين وأسماء الجهات الذين يعملون بها وذلك لضمان الحيادية.</a:t>
            </a:r>
            <a:endParaRPr lang="en-US" sz="2000" dirty="0">
              <a:latin typeface="Traditional Arabic" pitchFamily="18" charset="-78"/>
              <a:cs typeface="Traditional Arabic" pitchFamily="18" charset="-78"/>
            </a:endParaRPr>
          </a:p>
          <a:p>
            <a:pPr algn="just" rtl="1">
              <a:spcBef>
                <a:spcPts val="1000"/>
              </a:spcBef>
              <a:defRPr/>
            </a:pPr>
            <a:r>
              <a:rPr lang="ar-SA" sz="2000" b="1" dirty="0">
                <a:latin typeface="Traditional Arabic" pitchFamily="18" charset="-78"/>
                <a:cs typeface="Traditional Arabic" pitchFamily="18" charset="-78"/>
              </a:rPr>
              <a:t>بعد إعلان النتائج، يحصل كل موظف تأهل لمرحلة الزيارة الميدانية فقط على تقرير تقييمي استناداً إلى معايير الجائزة، يوضح نقاط القوة وفرص التحسين لديه مما يساعد على التحسين المستمر في أدائه.</a:t>
            </a:r>
            <a:endParaRPr lang="en-US" sz="2000" b="1" dirty="0">
              <a:latin typeface="Traditional Arabic" pitchFamily="18" charset="-78"/>
              <a:cs typeface="Traditional Arabic" pitchFamily="18" charset="-78"/>
            </a:endParaRPr>
          </a:p>
          <a:p>
            <a:pPr marL="342900" indent="-342900" algn="just" rtl="1">
              <a:spcBef>
                <a:spcPct val="20000"/>
              </a:spcBef>
              <a:buClr>
                <a:srgbClr val="000066"/>
              </a:buClr>
              <a:buFont typeface="Wingdings" pitchFamily="2" charset="2"/>
              <a:buChar char="§"/>
              <a:defRPr/>
            </a:pPr>
            <a:endParaRPr lang="ar-JO" sz="2000" dirty="0">
              <a:latin typeface="Traditional Arabic" pitchFamily="18" charset="-78"/>
              <a:cs typeface="Traditional Arabic" pitchFamily="18" charset="-78"/>
            </a:endParaRPr>
          </a:p>
        </p:txBody>
      </p:sp>
      <p:sp>
        <p:nvSpPr>
          <p:cNvPr id="39940" name="Rectangle 4"/>
          <p:cNvSpPr>
            <a:spLocks noChangeArrowheads="1"/>
          </p:cNvSpPr>
          <p:nvPr/>
        </p:nvSpPr>
        <p:spPr bwMode="auto">
          <a:xfrm>
            <a:off x="2782888" y="4076700"/>
            <a:ext cx="7239000" cy="1512888"/>
          </a:xfrm>
          <a:prstGeom prst="rect">
            <a:avLst/>
          </a:prstGeom>
          <a:noFill/>
          <a:ln w="9525">
            <a:noFill/>
            <a:miter lim="800000"/>
            <a:headEnd/>
            <a:tailEnd/>
          </a:ln>
        </p:spPr>
        <p:txBody>
          <a:bodyPr/>
          <a:lstStyle/>
          <a:p>
            <a:pPr marL="609600" indent="-609600">
              <a:spcBef>
                <a:spcPct val="20000"/>
              </a:spcBef>
            </a:pPr>
            <a:r>
              <a:rPr lang="en-US" sz="2600" dirty="0">
                <a:solidFill>
                  <a:schemeClr val="tx2"/>
                </a:solidFill>
              </a:rPr>
              <a:t>  </a:t>
            </a:r>
            <a:endParaRPr lang="en-US" sz="2800" dirty="0"/>
          </a:p>
        </p:txBody>
      </p:sp>
      <p:sp>
        <p:nvSpPr>
          <p:cNvPr id="3" name="Rectangle 2"/>
          <p:cNvSpPr/>
          <p:nvPr/>
        </p:nvSpPr>
        <p:spPr>
          <a:xfrm>
            <a:off x="5267087" y="123567"/>
            <a:ext cx="1657826" cy="584775"/>
          </a:xfrm>
          <a:prstGeom prst="rect">
            <a:avLst/>
          </a:prstGeom>
        </p:spPr>
        <p:txBody>
          <a:bodyPr wrap="none">
            <a:spAutoFit/>
          </a:bodyPr>
          <a:lstStyle/>
          <a:p>
            <a:r>
              <a:rPr lang="ar-JO" sz="3200" b="1" dirty="0">
                <a:latin typeface="Traditional Arabic" pitchFamily="18" charset="-78"/>
                <a:cs typeface="Traditional Arabic" pitchFamily="18" charset="-78"/>
              </a:rPr>
              <a:t>مراحل التقييم</a:t>
            </a:r>
            <a:endParaRPr lang="en-US" sz="3200" b="1" dirty="0"/>
          </a:p>
        </p:txBody>
      </p:sp>
    </p:spTree>
    <p:extLst>
      <p:ext uri="{BB962C8B-B14F-4D97-AF65-F5344CB8AC3E}">
        <p14:creationId xmlns:p14="http://schemas.microsoft.com/office/powerpoint/2010/main" val="24055955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0731" y="768332"/>
            <a:ext cx="9680027" cy="6476645"/>
          </a:xfrm>
          <a:prstGeom prst="rect">
            <a:avLst/>
          </a:prstGeom>
        </p:spPr>
        <p:txBody>
          <a:bodyPr wrap="square">
            <a:spAutoFit/>
          </a:bodyPr>
          <a:lstStyle/>
          <a:p>
            <a:pPr algn="r" rtl="1"/>
            <a:r>
              <a:rPr lang="ar-YE" dirty="0"/>
              <a:t> </a:t>
            </a:r>
            <a:endParaRPr lang="en-US" dirty="0"/>
          </a:p>
          <a:p>
            <a:pPr algn="just" rtl="1">
              <a:spcBef>
                <a:spcPts val="1000"/>
              </a:spcBef>
              <a:defRPr/>
            </a:pPr>
            <a:r>
              <a:rPr lang="ar-JO" sz="2400" b="1" dirty="0">
                <a:latin typeface="Traditional Arabic" pitchFamily="18" charset="-78"/>
                <a:cs typeface="Traditional Arabic" pitchFamily="18" charset="-78"/>
              </a:rPr>
              <a:t>3- </a:t>
            </a:r>
            <a:r>
              <a:rPr lang="ar-YE" sz="2400" b="1" dirty="0">
                <a:latin typeface="Traditional Arabic" pitchFamily="18" charset="-78"/>
                <a:cs typeface="Traditional Arabic" pitchFamily="18" charset="-78"/>
              </a:rPr>
              <a:t>التقييم المستقل والتوافقي لكافة المرشحين</a:t>
            </a:r>
            <a:endParaRPr lang="en-US" sz="2400" b="1" dirty="0">
              <a:latin typeface="Traditional Arabic" pitchFamily="18" charset="-78"/>
              <a:cs typeface="Traditional Arabic" pitchFamily="18" charset="-78"/>
            </a:endParaRPr>
          </a:p>
          <a:p>
            <a:pPr algn="just" rtl="1">
              <a:spcBef>
                <a:spcPts val="1000"/>
              </a:spcBef>
              <a:defRPr/>
            </a:pPr>
            <a:r>
              <a:rPr lang="ar-YE" sz="2400" dirty="0">
                <a:latin typeface="Traditional Arabic" pitchFamily="18" charset="-78"/>
                <a:cs typeface="Traditional Arabic" pitchFamily="18" charset="-78"/>
              </a:rPr>
              <a:t>يقوم كل عضو في فريق التقييم بدارسة تقرير الموظف (كلٌ على حده)، ثم يقدم كل مقيم تقريره المستقل، والذي يتضمن نقاط القوة وفرص التحسين والأمور الواجب التأكد منها خلال الزيارة الميدانية (في حال تأهل الموظف لهذه المرحلة). يتم عكس مخرجات ما ورد في التقرير المستقل في جدول احتساب العلامات المخصص لهذه الغاية.  يجتمع فريق التقييم بعهدها بهدف الوصول إلى فهم مشترك حول وضع الموظف، ومن ثم إعداد تقرير توافقي يبين نقاط القوة وفرص التحسين والأمور الواجب التأكد منها خلال الزيارة الميدانية (في حال تأهل الموظف لهذه المرحلة)، ومن ثم يقوم فريق التقييم بعكس مخرجات ما ورد في التقرير التوافقي في جدول احتساب العلامات المخصص لهذه الغاية. ومن ثم يقوم رئيس الفريق بمراجعة التقارير المستقلة والتوافقية والتي أعدها فريق التقييم، لضمان أعلى درجات الدقة والموضوعية.</a:t>
            </a:r>
            <a:endParaRPr lang="ar-JO" sz="2400" dirty="0">
              <a:latin typeface="Traditional Arabic" pitchFamily="18" charset="-78"/>
              <a:cs typeface="Traditional Arabic" pitchFamily="18" charset="-78"/>
            </a:endParaRPr>
          </a:p>
          <a:p>
            <a:pPr algn="just" rtl="1">
              <a:spcBef>
                <a:spcPts val="1000"/>
              </a:spcBef>
              <a:defRPr/>
            </a:pPr>
            <a:r>
              <a:rPr lang="ar-YE" sz="2400" dirty="0">
                <a:latin typeface="Traditional Arabic" pitchFamily="18" charset="-78"/>
                <a:cs typeface="Traditional Arabic" pitchFamily="18" charset="-78"/>
              </a:rPr>
              <a:t> </a:t>
            </a:r>
            <a:r>
              <a:rPr lang="ar-YE" sz="2400" b="1" dirty="0">
                <a:latin typeface="Traditional Arabic" pitchFamily="18" charset="-78"/>
                <a:cs typeface="Traditional Arabic" pitchFamily="18" charset="-78"/>
              </a:rPr>
              <a:t>4</a:t>
            </a:r>
            <a:r>
              <a:rPr lang="ar-JO" sz="2400" b="1" dirty="0">
                <a:latin typeface="Traditional Arabic" pitchFamily="18" charset="-78"/>
                <a:cs typeface="Traditional Arabic" pitchFamily="18" charset="-78"/>
              </a:rPr>
              <a:t>-</a:t>
            </a:r>
            <a:r>
              <a:rPr lang="ar-YE" sz="2400" b="1" dirty="0">
                <a:latin typeface="Traditional Arabic" pitchFamily="18" charset="-78"/>
                <a:cs typeface="Traditional Arabic" pitchFamily="18" charset="-78"/>
              </a:rPr>
              <a:t> اختيار أعلى 20% من الموظفين لمرحلة المقابلة الشخصية في المركز</a:t>
            </a:r>
            <a:endParaRPr lang="en-US" sz="2400" b="1" dirty="0">
              <a:latin typeface="Traditional Arabic" pitchFamily="18" charset="-78"/>
              <a:cs typeface="Traditional Arabic" pitchFamily="18" charset="-78"/>
            </a:endParaRPr>
          </a:p>
          <a:p>
            <a:pPr algn="just" rtl="1">
              <a:spcBef>
                <a:spcPts val="1000"/>
              </a:spcBef>
              <a:defRPr/>
            </a:pPr>
            <a:r>
              <a:rPr lang="ar-YE" sz="2400" dirty="0">
                <a:latin typeface="Traditional Arabic" pitchFamily="18" charset="-78"/>
                <a:cs typeface="Traditional Arabic" pitchFamily="18" charset="-78"/>
              </a:rPr>
              <a:t>يتم اختيار أعلى 20% من مجموع الموظفين عن كل فئة من خلال لقاءات رئيس الفريق مع أعضاء الفريق واللجنة الفنية بناءً على علاماتهم لتتم مقابلتهم في مقر المركز من قبل فريق التقييم. في هذه المرحلة، يطلب من الموظفين المترشحين عن فئة الموظف القيادي بتقديم ايجاز عن انجازاته ومبادراته أمام فريق التقييم. يقوم فريق التقييم بالتوافق على العلامة المخصصة للمقابلة الشخصية.</a:t>
            </a:r>
            <a:endParaRPr lang="en-US" sz="2400" dirty="0">
              <a:latin typeface="Traditional Arabic" pitchFamily="18" charset="-78"/>
              <a:cs typeface="Traditional Arabic" pitchFamily="18" charset="-78"/>
            </a:endParaRPr>
          </a:p>
          <a:p>
            <a:pPr algn="just" rtl="1">
              <a:spcBef>
                <a:spcPts val="1000"/>
              </a:spcBef>
              <a:defRPr/>
            </a:pPr>
            <a:endParaRPr lang="en-US" sz="2400" dirty="0">
              <a:latin typeface="Traditional Arabic" pitchFamily="18" charset="-78"/>
              <a:cs typeface="Traditional Arabic" pitchFamily="18" charset="-78"/>
            </a:endParaRPr>
          </a:p>
          <a:p>
            <a:pPr marL="215900" indent="-215900" algn="just" rtl="1">
              <a:lnSpc>
                <a:spcPct val="120000"/>
              </a:lnSpc>
              <a:spcAft>
                <a:spcPts val="0"/>
              </a:spcAft>
            </a:pPr>
            <a:endParaRPr lang="en-US" sz="1600" dirty="0">
              <a:solidFill>
                <a:srgbClr val="000000"/>
              </a:solidFill>
              <a:effectLst/>
              <a:latin typeface="DecoTypeNaskh"/>
              <a:ea typeface="Times New Roman" panose="02020603050405020304" pitchFamily="18" charset="0"/>
            </a:endParaRPr>
          </a:p>
        </p:txBody>
      </p:sp>
      <p:sp>
        <p:nvSpPr>
          <p:cNvPr id="3" name="Rectangle 2">
            <a:extLst>
              <a:ext uri="{FF2B5EF4-FFF2-40B4-BE49-F238E27FC236}">
                <a16:creationId xmlns:a16="http://schemas.microsoft.com/office/drawing/2014/main" id="{53C42BE8-ACB2-EE2A-9624-22830AE962D2}"/>
              </a:ext>
            </a:extLst>
          </p:cNvPr>
          <p:cNvSpPr/>
          <p:nvPr/>
        </p:nvSpPr>
        <p:spPr>
          <a:xfrm>
            <a:off x="5267087" y="123567"/>
            <a:ext cx="1657826" cy="584775"/>
          </a:xfrm>
          <a:prstGeom prst="rect">
            <a:avLst/>
          </a:prstGeom>
        </p:spPr>
        <p:txBody>
          <a:bodyPr wrap="none">
            <a:spAutoFit/>
          </a:bodyPr>
          <a:lstStyle/>
          <a:p>
            <a:r>
              <a:rPr lang="ar-JO" sz="3200" b="1" dirty="0">
                <a:latin typeface="Traditional Arabic" pitchFamily="18" charset="-78"/>
                <a:cs typeface="Traditional Arabic" pitchFamily="18" charset="-78"/>
              </a:rPr>
              <a:t>مراحل التقييم</a:t>
            </a:r>
            <a:endParaRPr lang="en-US" sz="3200" b="1" dirty="0"/>
          </a:p>
        </p:txBody>
      </p:sp>
    </p:spTree>
    <p:extLst>
      <p:ext uri="{BB962C8B-B14F-4D97-AF65-F5344CB8AC3E}">
        <p14:creationId xmlns:p14="http://schemas.microsoft.com/office/powerpoint/2010/main" val="290740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33938" y="520725"/>
            <a:ext cx="5703887" cy="868362"/>
          </a:xfrm>
        </p:spPr>
        <p:txBody>
          <a:bodyPr/>
          <a:lstStyle/>
          <a:p>
            <a:pPr>
              <a:tabLst>
                <a:tab pos="457200" algn="l"/>
              </a:tabLst>
            </a:pPr>
            <a:r>
              <a:rPr lang="ar-JO" sz="3600" dirty="0">
                <a:latin typeface="Traditional Arabic" pitchFamily="18" charset="-78"/>
                <a:cs typeface="Traditional Arabic" pitchFamily="18" charset="-78"/>
              </a:rPr>
              <a:t>   الإطار العام</a:t>
            </a:r>
          </a:p>
        </p:txBody>
      </p:sp>
      <p:sp>
        <p:nvSpPr>
          <p:cNvPr id="4099" name="Rectangle 3"/>
          <p:cNvSpPr>
            <a:spLocks noGrp="1" noChangeArrowheads="1"/>
          </p:cNvSpPr>
          <p:nvPr>
            <p:ph type="body" idx="1"/>
          </p:nvPr>
        </p:nvSpPr>
        <p:spPr>
          <a:xfrm>
            <a:off x="1502980" y="1270243"/>
            <a:ext cx="9354622" cy="5400576"/>
          </a:xfrm>
        </p:spPr>
        <p:txBody>
          <a:bodyPr/>
          <a:lstStyle/>
          <a:p>
            <a:pPr lvl="1" algn="r" rtl="1">
              <a:buFont typeface="Wingdings" panose="05000000000000000000" pitchFamily="2" charset="2"/>
              <a:buChar char="§"/>
              <a:tabLst>
                <a:tab pos="457200" algn="l"/>
              </a:tabLst>
              <a:defRPr/>
            </a:pPr>
            <a:r>
              <a:rPr lang="ar-JO" b="1" dirty="0">
                <a:latin typeface="Traditional Arabic" pitchFamily="18" charset="-78"/>
                <a:cs typeface="Traditional Arabic" pitchFamily="18" charset="-78"/>
              </a:rPr>
              <a:t>مقدمة </a:t>
            </a:r>
          </a:p>
          <a:p>
            <a:pPr lvl="1" algn="r" rtl="1">
              <a:buFont typeface="Wingdings" panose="05000000000000000000" pitchFamily="2" charset="2"/>
              <a:buChar char="§"/>
              <a:tabLst>
                <a:tab pos="457200" algn="l"/>
              </a:tabLst>
              <a:defRPr/>
            </a:pPr>
            <a:r>
              <a:rPr lang="ar-JO" b="1" dirty="0">
                <a:latin typeface="Traditional Arabic" pitchFamily="18" charset="-78"/>
                <a:cs typeface="Traditional Arabic" pitchFamily="18" charset="-78"/>
              </a:rPr>
              <a:t>فئات الجائزة </a:t>
            </a:r>
          </a:p>
          <a:p>
            <a:pPr lvl="1" algn="r" rtl="1">
              <a:buFont typeface="Wingdings" panose="05000000000000000000" pitchFamily="2" charset="2"/>
              <a:buChar char="§"/>
              <a:tabLst>
                <a:tab pos="457200" algn="l"/>
              </a:tabLst>
              <a:defRPr/>
            </a:pPr>
            <a:r>
              <a:rPr lang="ar-JO" b="1" dirty="0">
                <a:latin typeface="Traditional Arabic" pitchFamily="18" charset="-78"/>
                <a:cs typeface="Traditional Arabic" pitchFamily="18" charset="-78"/>
              </a:rPr>
              <a:t>معايير الجائزة </a:t>
            </a:r>
          </a:p>
          <a:p>
            <a:pPr marL="1260475" lvl="1" indent="-360363" algn="r" rtl="1">
              <a:tabLst>
                <a:tab pos="984250" algn="l"/>
              </a:tabLst>
              <a:defRPr/>
            </a:pPr>
            <a:r>
              <a:rPr lang="ar-JO" dirty="0">
                <a:latin typeface="Traditional Arabic" pitchFamily="18" charset="-78"/>
                <a:cs typeface="Traditional Arabic" pitchFamily="18" charset="-78"/>
              </a:rPr>
              <a:t>المعيار الأول: النتائج والانجازات</a:t>
            </a:r>
          </a:p>
          <a:p>
            <a:pPr marL="1260475" lvl="1" indent="-360363" algn="r" rtl="1">
              <a:tabLst>
                <a:tab pos="984250" algn="l"/>
              </a:tabLst>
              <a:defRPr/>
            </a:pPr>
            <a:r>
              <a:rPr lang="ar-JO" dirty="0">
                <a:latin typeface="Traditional Arabic" pitchFamily="18" charset="-78"/>
                <a:cs typeface="Traditional Arabic" pitchFamily="18" charset="-78"/>
              </a:rPr>
              <a:t>المعيار الثاني: التخطيط المؤسسي والوظيفي</a:t>
            </a:r>
          </a:p>
          <a:p>
            <a:pPr marL="1260475" lvl="1" indent="-360363" algn="r" rtl="1">
              <a:tabLst>
                <a:tab pos="984250" algn="l"/>
              </a:tabLst>
              <a:defRPr/>
            </a:pPr>
            <a:r>
              <a:rPr lang="ar-JO" dirty="0">
                <a:latin typeface="Traditional Arabic" pitchFamily="18" charset="-78"/>
                <a:cs typeface="Traditional Arabic" pitchFamily="18" charset="-78"/>
              </a:rPr>
              <a:t>المعيار الثالث: التعلم المستمر والتنمية الذاتية</a:t>
            </a:r>
            <a:endParaRPr lang="en-US" dirty="0">
              <a:latin typeface="Traditional Arabic" pitchFamily="18" charset="-78"/>
              <a:cs typeface="Traditional Arabic" pitchFamily="18" charset="-78"/>
            </a:endParaRPr>
          </a:p>
          <a:p>
            <a:pPr marL="1260475" lvl="1" indent="-360363" algn="r" rtl="1">
              <a:tabLst>
                <a:tab pos="984250" algn="l"/>
              </a:tabLst>
              <a:defRPr/>
            </a:pPr>
            <a:r>
              <a:rPr lang="ar-JO" dirty="0">
                <a:latin typeface="Traditional Arabic" pitchFamily="18" charset="-78"/>
                <a:cs typeface="Traditional Arabic" pitchFamily="18" charset="-78"/>
              </a:rPr>
              <a:t>المعيار الرابع: التطوير والابتكار</a:t>
            </a:r>
          </a:p>
          <a:p>
            <a:pPr marL="1260475" lvl="1" indent="-360363" algn="r" rtl="1">
              <a:tabLst>
                <a:tab pos="984250" algn="l"/>
              </a:tabLst>
              <a:defRPr/>
            </a:pPr>
            <a:r>
              <a:rPr lang="ar-JO" dirty="0">
                <a:latin typeface="Traditional Arabic" pitchFamily="18" charset="-78"/>
                <a:cs typeface="Traditional Arabic" pitchFamily="18" charset="-78"/>
              </a:rPr>
              <a:t>المعيار الخامس: الشخصية الايجابية والمؤثرة </a:t>
            </a:r>
          </a:p>
          <a:p>
            <a:pPr marL="1260475" lvl="1" indent="-360363" algn="r" rtl="1">
              <a:tabLst>
                <a:tab pos="984250" algn="l"/>
              </a:tabLst>
              <a:defRPr/>
            </a:pPr>
            <a:r>
              <a:rPr lang="ar-JO" dirty="0">
                <a:latin typeface="Traditional Arabic" pitchFamily="18" charset="-78"/>
                <a:cs typeface="Traditional Arabic" pitchFamily="18" charset="-78"/>
              </a:rPr>
              <a:t>المعيار السادس: المهارات القيادية والاشرافية (لفئة الموظف القيادي)</a:t>
            </a:r>
            <a:endParaRPr lang="en-US" dirty="0">
              <a:latin typeface="Traditional Arabic" pitchFamily="18" charset="-78"/>
              <a:cs typeface="Traditional Arabic" pitchFamily="18" charset="-78"/>
            </a:endParaRPr>
          </a:p>
          <a:p>
            <a:pPr marL="342900" lvl="1" indent="-342900" algn="r" rtl="1">
              <a:buSzPct val="75000"/>
              <a:buFont typeface="Wingdings" pitchFamily="2" charset="2"/>
              <a:buChar char="q"/>
              <a:tabLst>
                <a:tab pos="457200" algn="l"/>
              </a:tabLst>
              <a:defRPr/>
            </a:pPr>
            <a:endParaRPr lang="ar-JO" dirty="0">
              <a:solidFill>
                <a:srgbClr val="002060"/>
              </a:solidFill>
              <a:latin typeface="Traditional Arabic" pitchFamily="18" charset="-78"/>
              <a:cs typeface="Traditional Arabic" pitchFamily="18" charset="-78"/>
            </a:endParaRPr>
          </a:p>
          <a:p>
            <a:pPr marL="457200" lvl="1" indent="0" algn="r" rtl="1">
              <a:buNone/>
              <a:tabLst>
                <a:tab pos="457200" algn="l"/>
              </a:tabLst>
              <a:defRPr/>
            </a:pPr>
            <a:endParaRPr lang="ar-JO" dirty="0">
              <a:solidFill>
                <a:srgbClr val="002060"/>
              </a:solidFill>
              <a:latin typeface="Traditional Arabic" pitchFamily="18" charset="-78"/>
              <a:cs typeface="Traditional Arabic" pitchFamily="18" charset="-78"/>
            </a:endParaRPr>
          </a:p>
          <a:p>
            <a:pPr lvl="1" algn="r" rtl="1">
              <a:buNone/>
              <a:tabLst>
                <a:tab pos="457200" algn="l"/>
              </a:tabLst>
              <a:defRPr/>
            </a:pPr>
            <a:endParaRPr lang="en-US" dirty="0">
              <a:solidFill>
                <a:srgbClr val="002060"/>
              </a:solidFill>
              <a:latin typeface="Traditional Arabic" pitchFamily="18" charset="-78"/>
              <a:cs typeface="Traditional Arabic" pitchFamily="18" charset="-78"/>
            </a:endParaRPr>
          </a:p>
          <a:p>
            <a:pPr lvl="1" algn="r" rtl="1">
              <a:buSzPct val="75000"/>
              <a:buNone/>
              <a:tabLst>
                <a:tab pos="457200" algn="l"/>
              </a:tabLst>
              <a:defRPr/>
            </a:pPr>
            <a:endParaRPr lang="en-GB" dirty="0">
              <a:solidFill>
                <a:srgbClr val="002060"/>
              </a:solidFill>
              <a:latin typeface="Traditional Arabic" pitchFamily="18" charset="-78"/>
              <a:cs typeface="Traditional Arabic" pitchFamily="18" charset="-78"/>
            </a:endParaRPr>
          </a:p>
          <a:p>
            <a:pPr>
              <a:buSzPct val="75000"/>
              <a:buFont typeface="Wingdings" pitchFamily="2" charset="2"/>
              <a:buChar char="q"/>
              <a:tabLst>
                <a:tab pos="457200" algn="l"/>
              </a:tabLst>
              <a:defRPr/>
            </a:pPr>
            <a:endParaRPr lang="en-GB" dirty="0">
              <a:solidFill>
                <a:srgbClr val="002060"/>
              </a:solidFill>
              <a:latin typeface="Traditional Arabic" pitchFamily="18" charset="-78"/>
              <a:cs typeface="Traditional Arabic" pitchFamily="18" charset="-78"/>
            </a:endParaRPr>
          </a:p>
          <a:p>
            <a:pPr>
              <a:buSzPct val="75000"/>
              <a:buFont typeface="Wingdings" pitchFamily="2" charset="2"/>
              <a:buChar char="q"/>
              <a:tabLst>
                <a:tab pos="457200" algn="l"/>
              </a:tabLst>
              <a:defRPr/>
            </a:pPr>
            <a:endParaRPr lang="en-GB" dirty="0">
              <a:solidFill>
                <a:srgbClr val="002060"/>
              </a:solidFill>
              <a:latin typeface="Traditional Arabic" pitchFamily="18" charset="-78"/>
              <a:cs typeface="Traditional Arabic" pitchFamily="18" charset="-78"/>
            </a:endParaRPr>
          </a:p>
          <a:p>
            <a:pPr>
              <a:buSzPct val="75000"/>
              <a:buFont typeface="Wingdings" pitchFamily="2" charset="2"/>
              <a:buChar char="q"/>
              <a:tabLst>
                <a:tab pos="457200" algn="l"/>
              </a:tabLst>
              <a:defRPr/>
            </a:pPr>
            <a:endParaRPr lang="en-GB" dirty="0">
              <a:solidFill>
                <a:srgbClr val="002060"/>
              </a:solidFill>
              <a:latin typeface="Traditional Arabic" pitchFamily="18" charset="-78"/>
              <a:cs typeface="Traditional Arabic" pitchFamily="18" charset="-78"/>
            </a:endParaRPr>
          </a:p>
          <a:p>
            <a:pPr>
              <a:buSzPct val="75000"/>
              <a:buNone/>
              <a:tabLst>
                <a:tab pos="457200" algn="l"/>
              </a:tabLst>
              <a:defRPr/>
            </a:pPr>
            <a:endParaRPr lang="en-GB" dirty="0">
              <a:latin typeface="Traditional Arabic" pitchFamily="18" charset="-78"/>
              <a:cs typeface="Traditional Arabic" pitchFamily="18" charset="-78"/>
            </a:endParaRPr>
          </a:p>
        </p:txBody>
      </p:sp>
    </p:spTree>
    <p:extLst>
      <p:ext uri="{BB962C8B-B14F-4D97-AF65-F5344CB8AC3E}">
        <p14:creationId xmlns:p14="http://schemas.microsoft.com/office/powerpoint/2010/main" val="968453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3" y="-1"/>
            <a:ext cx="10279117" cy="8154412"/>
          </a:xfrm>
          <a:prstGeom prst="rect">
            <a:avLst/>
          </a:prstGeom>
        </p:spPr>
        <p:txBody>
          <a:bodyPr wrap="square">
            <a:spAutoFit/>
          </a:bodyPr>
          <a:lstStyle/>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 </a:t>
            </a:r>
            <a:endParaRPr lang="en-US" sz="1600" dirty="0">
              <a:solidFill>
                <a:srgbClr val="000000"/>
              </a:solidFill>
              <a:latin typeface="DecoTypeNaskh"/>
              <a:ea typeface="Times New Roman" panose="02020603050405020304" pitchFamily="18" charset="0"/>
            </a:endParaRPr>
          </a:p>
          <a:p>
            <a:pPr indent="-215900" algn="just" rtl="1">
              <a:lnSpc>
                <a:spcPct val="120000"/>
              </a:lnSpc>
              <a:spcBef>
                <a:spcPts val="1000"/>
              </a:spcBef>
              <a:spcAft>
                <a:spcPts val="0"/>
              </a:spcAft>
              <a:defRPr/>
            </a:pPr>
            <a:endParaRPr lang="ar-JO" sz="2400" b="1" dirty="0">
              <a:solidFill>
                <a:srgbClr val="000000"/>
              </a:solidFill>
              <a:latin typeface="DecoTypeNaskh"/>
              <a:cs typeface="Calibri" panose="020F0502020204030204" pitchFamily="34" charset="0"/>
            </a:endParaRPr>
          </a:p>
          <a:p>
            <a:pPr indent="-215900" algn="just" rtl="1">
              <a:lnSpc>
                <a:spcPct val="120000"/>
              </a:lnSpc>
              <a:spcBef>
                <a:spcPts val="1000"/>
              </a:spcBef>
              <a:defRPr/>
            </a:pPr>
            <a:r>
              <a:rPr lang="ar-JO" sz="2400" b="1" dirty="0">
                <a:latin typeface="Traditional Arabic" pitchFamily="18" charset="-78"/>
                <a:cs typeface="Traditional Arabic" pitchFamily="18" charset="-78"/>
              </a:rPr>
              <a:t>5</a:t>
            </a:r>
            <a:r>
              <a:rPr lang="ar-YE" sz="2400" b="1" dirty="0">
                <a:latin typeface="Traditional Arabic" pitchFamily="18" charset="-78"/>
                <a:cs typeface="Traditional Arabic" pitchFamily="18" charset="-78"/>
              </a:rPr>
              <a:t>. اختيار أعلى 50% (كحد أدنى) من الموظفين الذين تم مقابلتهم لمرحلة الزيارة الميدانية</a:t>
            </a:r>
            <a:endParaRPr lang="en-US" sz="2400" b="1" dirty="0">
              <a:latin typeface="Traditional Arabic" pitchFamily="18" charset="-78"/>
              <a:cs typeface="Traditional Arabic" pitchFamily="18" charset="-78"/>
            </a:endParaRPr>
          </a:p>
          <a:p>
            <a:pPr marL="215900" indent="-215900" algn="just" rtl="1">
              <a:lnSpc>
                <a:spcPct val="120000"/>
              </a:lnSpc>
              <a:spcBef>
                <a:spcPts val="1000"/>
              </a:spcBef>
              <a:defRPr/>
            </a:pPr>
            <a:r>
              <a:rPr lang="ar-YE" dirty="0">
                <a:solidFill>
                  <a:srgbClr val="000000"/>
                </a:solidFill>
                <a:latin typeface="DecoTypeNaskh"/>
                <a:ea typeface="Times New Roman" panose="02020603050405020304" pitchFamily="18" charset="0"/>
                <a:cs typeface="Calibri" panose="020F0502020204030204" pitchFamily="34" charset="0"/>
              </a:rPr>
              <a:t>يتم اختيار أعلى 50% (كحد أدنى) من مجموع الموظفين عن كل فئة والحاصلين على أعلى علامات في المقابلة الشخصية فقط وذلك للقيام بزيارتهم في مواقع عملهم. </a:t>
            </a:r>
            <a:endParaRPr lang="en-US" dirty="0">
              <a:solidFill>
                <a:srgbClr val="000000"/>
              </a:solidFill>
              <a:latin typeface="DecoTypeNaskh"/>
              <a:ea typeface="Times New Roman" panose="02020603050405020304" pitchFamily="18" charset="0"/>
              <a:cs typeface="Calibri" panose="020F0502020204030204" pitchFamily="34" charset="0"/>
            </a:endParaRPr>
          </a:p>
          <a:p>
            <a:pPr indent="-215900" algn="just" rtl="1">
              <a:lnSpc>
                <a:spcPct val="120000"/>
              </a:lnSpc>
              <a:spcBef>
                <a:spcPts val="1000"/>
              </a:spcBef>
              <a:spcAft>
                <a:spcPts val="0"/>
              </a:spcAft>
              <a:defRPr/>
            </a:pPr>
            <a:r>
              <a:rPr lang="ar-YE" sz="2400" b="1" dirty="0">
                <a:latin typeface="Traditional Arabic" pitchFamily="18" charset="-78"/>
                <a:cs typeface="Traditional Arabic" pitchFamily="18" charset="-78"/>
              </a:rPr>
              <a:t> 6. الزيارة الميدانية: </a:t>
            </a:r>
            <a:endParaRPr lang="en-US" sz="2400" b="1" dirty="0">
              <a:latin typeface="Traditional Arabic" pitchFamily="18" charset="-78"/>
              <a:cs typeface="Traditional Arabic" pitchFamily="18" charset="-78"/>
            </a:endParaRPr>
          </a:p>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يقوم الفريق بزيارة تقييم ميدانية للموظف في وزارته/ مؤسسته، حيث يعد الهدف من الزيارة الميدانية هو جمع المزيد من المعلومات وتكوين صورة أشمل وأوضح عن الموظف من خلال الاسئلة والمواضيع والتأكد من الأدلة وتعديل علامة التقرير التوافقي بعد عكس مخرجات الزيارة الميدانية عليها ولا تخصص لها علامة منفصلة في تقسيم العلامات. وبعد الزيارة الميدانية يعد الفريق التقرير التقييمي النهائي للموظف والذي يحدد بصورة أساسية نقاط القوة وفرص التحسين لديه، كما يتضمن نتائج وعلامات التقييم ويتم ارسالها الى رئيس الفريق بعد عكس مخرجات الزيارة الميدانية عليها. من الأمور التي يتم تقييمها خلال الزيارة الميدانية بالإضافة إلى المعايير التي قام الموظف بالإجابة عليها في تقرير الاشتراك:</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علاقات العمل والاتصال.</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الالتزام بأنظمة العمل.</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الإخلاص والانتماء. </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أخلاقيات العمل.</a:t>
            </a:r>
            <a:endParaRPr lang="ar-JO" dirty="0">
              <a:solidFill>
                <a:srgbClr val="000000"/>
              </a:solidFill>
              <a:latin typeface="DecoTypeNaskh"/>
              <a:ea typeface="Times New Roman" panose="02020603050405020304" pitchFamily="18" charset="0"/>
              <a:cs typeface="Calibri" panose="020F0502020204030204" pitchFamily="34" charset="0"/>
            </a:endParaRPr>
          </a:p>
          <a:p>
            <a:pPr marL="342900" lvl="0" indent="-342900" algn="just" rtl="1">
              <a:lnSpc>
                <a:spcPct val="120000"/>
              </a:lnSpc>
              <a:spcAft>
                <a:spcPts val="0"/>
              </a:spcAft>
              <a:buFont typeface="Symbol" panose="05050102010706020507" pitchFamily="18" charset="2"/>
              <a:buChar char=""/>
            </a:pPr>
            <a:endParaRPr lang="ar-JO" sz="1600" dirty="0">
              <a:solidFill>
                <a:srgbClr val="000000"/>
              </a:solidFill>
              <a:latin typeface="DecoTypeNaskh"/>
              <a:ea typeface="Times New Roman" panose="02020603050405020304" pitchFamily="18" charset="0"/>
              <a:cs typeface="Calibri" panose="020F0502020204030204" pitchFamily="34" charset="0"/>
            </a:endParaRPr>
          </a:p>
          <a:p>
            <a:pPr marL="342900" lvl="0" indent="-342900" algn="just" rtl="1">
              <a:lnSpc>
                <a:spcPct val="120000"/>
              </a:lnSpc>
              <a:spcAft>
                <a:spcPts val="0"/>
              </a:spcAft>
              <a:buFont typeface="Symbol" panose="05050102010706020507" pitchFamily="18" charset="2"/>
              <a:buChar char=""/>
            </a:pPr>
            <a:endParaRPr lang="ar-JO" sz="1600" dirty="0">
              <a:solidFill>
                <a:srgbClr val="000000"/>
              </a:solidFill>
              <a:latin typeface="DecoTypeNaskh"/>
              <a:ea typeface="Times New Roman" panose="02020603050405020304" pitchFamily="18" charset="0"/>
              <a:cs typeface="Calibri" panose="020F0502020204030204" pitchFamily="34" charset="0"/>
            </a:endParaRPr>
          </a:p>
          <a:p>
            <a:pPr marL="342900" lvl="0" indent="-342900" algn="just" rtl="1">
              <a:lnSpc>
                <a:spcPct val="120000"/>
              </a:lnSpc>
              <a:spcAft>
                <a:spcPts val="0"/>
              </a:spcAft>
              <a:buFont typeface="Symbol" panose="05050102010706020507" pitchFamily="18" charset="2"/>
              <a:buChar char=""/>
            </a:pPr>
            <a:endParaRPr lang="ar-JO" sz="1600" dirty="0">
              <a:solidFill>
                <a:srgbClr val="000000"/>
              </a:solidFill>
              <a:latin typeface="DecoTypeNaskh"/>
              <a:ea typeface="Times New Roman" panose="02020603050405020304" pitchFamily="18" charset="0"/>
              <a:cs typeface="Calibri" panose="020F0502020204030204" pitchFamily="34" charset="0"/>
            </a:endParaRPr>
          </a:p>
          <a:p>
            <a:pPr marL="342900" lvl="0" indent="-342900" algn="just" rtl="1">
              <a:lnSpc>
                <a:spcPct val="120000"/>
              </a:lnSpc>
              <a:spcAft>
                <a:spcPts val="0"/>
              </a:spcAft>
              <a:buFont typeface="Symbol" panose="05050102010706020507" pitchFamily="18" charset="2"/>
              <a:buChar char=""/>
            </a:pPr>
            <a:endParaRPr lang="ar-JO" sz="1600" dirty="0">
              <a:solidFill>
                <a:srgbClr val="000000"/>
              </a:solidFill>
              <a:latin typeface="DecoTypeNaskh"/>
              <a:ea typeface="Times New Roman" panose="02020603050405020304" pitchFamily="18" charset="0"/>
              <a:cs typeface="Calibri" panose="020F0502020204030204" pitchFamily="34" charset="0"/>
            </a:endParaRPr>
          </a:p>
          <a:p>
            <a:pPr marL="342900" lvl="0" indent="-342900" algn="just" rtl="1">
              <a:lnSpc>
                <a:spcPct val="120000"/>
              </a:lnSpc>
              <a:spcAft>
                <a:spcPts val="0"/>
              </a:spcAft>
              <a:buFont typeface="Symbol" panose="05050102010706020507" pitchFamily="18" charset="2"/>
              <a:buChar char=""/>
            </a:pP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sz="600" dirty="0">
                <a:solidFill>
                  <a:srgbClr val="000000"/>
                </a:solidFill>
                <a:latin typeface="DecoTypeNaskh"/>
                <a:ea typeface="Times New Roman" panose="02020603050405020304" pitchFamily="18" charset="0"/>
                <a:cs typeface="Calibri" panose="020F0502020204030204" pitchFamily="34" charset="0"/>
              </a:rPr>
              <a:t> </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b="1" dirty="0">
                <a:solidFill>
                  <a:srgbClr val="000000"/>
                </a:solidFill>
                <a:latin typeface="DecoTypeNaskh"/>
                <a:ea typeface="Times New Roman" panose="02020603050405020304" pitchFamily="18" charset="0"/>
                <a:cs typeface="Calibri" panose="020F0502020204030204" pitchFamily="34" charset="0"/>
              </a:rPr>
              <a:t>    </a:t>
            </a:r>
            <a:r>
              <a:rPr lang="ar-YE" sz="1600" b="1" dirty="0">
                <a:solidFill>
                  <a:srgbClr val="000000"/>
                </a:solidFill>
                <a:latin typeface="DecoTypeNaskh"/>
                <a:ea typeface="Times New Roman" panose="02020603050405020304" pitchFamily="18" charset="0"/>
                <a:cs typeface="Calibri" panose="020F0502020204030204" pitchFamily="34" charset="0"/>
              </a:rPr>
              <a:t>	</a:t>
            </a:r>
            <a:endParaRPr lang="en-US" sz="1600" dirty="0">
              <a:solidFill>
                <a:srgbClr val="000000"/>
              </a:solidFill>
              <a:effectLst/>
              <a:latin typeface="DecoTypeNaskh"/>
              <a:ea typeface="Times New Roman" panose="02020603050405020304" pitchFamily="18" charset="0"/>
            </a:endParaRPr>
          </a:p>
        </p:txBody>
      </p:sp>
      <p:sp>
        <p:nvSpPr>
          <p:cNvPr id="3" name="Rectangle 2">
            <a:extLst>
              <a:ext uri="{FF2B5EF4-FFF2-40B4-BE49-F238E27FC236}">
                <a16:creationId xmlns:a16="http://schemas.microsoft.com/office/drawing/2014/main" id="{6679C7AA-C963-EE4B-F564-0E7D3B9195E1}"/>
              </a:ext>
            </a:extLst>
          </p:cNvPr>
          <p:cNvSpPr/>
          <p:nvPr/>
        </p:nvSpPr>
        <p:spPr>
          <a:xfrm>
            <a:off x="5267087" y="123567"/>
            <a:ext cx="1657826" cy="584775"/>
          </a:xfrm>
          <a:prstGeom prst="rect">
            <a:avLst/>
          </a:prstGeom>
        </p:spPr>
        <p:txBody>
          <a:bodyPr wrap="none">
            <a:spAutoFit/>
          </a:bodyPr>
          <a:lstStyle/>
          <a:p>
            <a:r>
              <a:rPr lang="ar-JO" sz="3200" b="1" dirty="0">
                <a:latin typeface="Traditional Arabic" pitchFamily="18" charset="-78"/>
                <a:cs typeface="Traditional Arabic" pitchFamily="18" charset="-78"/>
              </a:rPr>
              <a:t>مراحل التقييم</a:t>
            </a:r>
            <a:endParaRPr lang="en-US" sz="3200" b="1" dirty="0"/>
          </a:p>
        </p:txBody>
      </p:sp>
    </p:spTree>
    <p:extLst>
      <p:ext uri="{BB962C8B-B14F-4D97-AF65-F5344CB8AC3E}">
        <p14:creationId xmlns:p14="http://schemas.microsoft.com/office/powerpoint/2010/main" val="307912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5682" y="689539"/>
            <a:ext cx="6096000" cy="1421928"/>
          </a:xfrm>
          <a:prstGeom prst="rect">
            <a:avLst/>
          </a:prstGeom>
        </p:spPr>
        <p:txBody>
          <a:bodyPr>
            <a:spAutoFit/>
          </a:bodyPr>
          <a:lstStyle/>
          <a:p>
            <a:pPr marL="215900" indent="-215900" algn="just" rtl="1">
              <a:lnSpc>
                <a:spcPct val="120000"/>
              </a:lnSpc>
              <a:spcAft>
                <a:spcPts val="0"/>
              </a:spcAft>
            </a:pPr>
            <a:r>
              <a:rPr lang="ar-YE" b="1" dirty="0">
                <a:solidFill>
                  <a:srgbClr val="000000"/>
                </a:solidFill>
                <a:latin typeface="DecoTypeNaskh"/>
                <a:ea typeface="Times New Roman" panose="02020603050405020304" pitchFamily="18" charset="0"/>
                <a:cs typeface="Calibri" panose="020F0502020204030204" pitchFamily="34" charset="0"/>
              </a:rPr>
              <a:t> </a:t>
            </a:r>
            <a:r>
              <a:rPr lang="ar-YE" sz="1600" b="1" dirty="0">
                <a:solidFill>
                  <a:srgbClr val="000000"/>
                </a:solidFill>
                <a:latin typeface="DecoTypeNaskh"/>
                <a:ea typeface="Times New Roman" panose="02020603050405020304" pitchFamily="18" charset="0"/>
                <a:cs typeface="Calibri" panose="020F0502020204030204" pitchFamily="34" charset="0"/>
              </a:rPr>
              <a:t>	</a:t>
            </a:r>
            <a:r>
              <a:rPr lang="ar-YE" b="1" dirty="0">
                <a:solidFill>
                  <a:srgbClr val="000000"/>
                </a:solidFill>
                <a:latin typeface="DecoTypeNaskh"/>
                <a:ea typeface="Times New Roman" panose="02020603050405020304" pitchFamily="18" charset="0"/>
                <a:cs typeface="Calibri" panose="020F0502020204030204" pitchFamily="34" charset="0"/>
              </a:rPr>
              <a:t>الأشخاص الذين يتم الاتصال بهم أثناء الزيارة الميدانية</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مدراء حاليين وسابقين.</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زملاء من مختلف المستويات الإدارية بشكل عشوائي.</a:t>
            </a:r>
            <a:endParaRPr lang="en-US" sz="1600" dirty="0">
              <a:solidFill>
                <a:srgbClr val="000000"/>
              </a:solidFill>
              <a:latin typeface="DecoTypeNaskh"/>
              <a:ea typeface="Times New Roman" panose="02020603050405020304" pitchFamily="18" charset="0"/>
            </a:endParaRPr>
          </a:p>
          <a:p>
            <a:pPr marL="342900" lvl="0" indent="-342900" algn="just" rtl="1">
              <a:lnSpc>
                <a:spcPct val="120000"/>
              </a:lnSpc>
              <a:spcAft>
                <a:spcPts val="0"/>
              </a:spcAft>
              <a:buFont typeface="Symbol" panose="05050102010706020507" pitchFamily="18" charset="2"/>
              <a:buChar char=""/>
            </a:pPr>
            <a:r>
              <a:rPr lang="ar-YE" dirty="0">
                <a:solidFill>
                  <a:srgbClr val="000000"/>
                </a:solidFill>
                <a:latin typeface="DecoTypeNaskh"/>
                <a:ea typeface="Times New Roman" panose="02020603050405020304" pitchFamily="18" charset="0"/>
                <a:cs typeface="Calibri" panose="020F0502020204030204" pitchFamily="34" charset="0"/>
              </a:rPr>
              <a:t>متعاملين مع الموظف المرشح من إدارات مختلفة داخل الجهة.</a:t>
            </a:r>
            <a:endParaRPr lang="en-US" dirty="0"/>
          </a:p>
        </p:txBody>
      </p:sp>
      <p:sp>
        <p:nvSpPr>
          <p:cNvPr id="3" name="Rectangle 2"/>
          <p:cNvSpPr/>
          <p:nvPr/>
        </p:nvSpPr>
        <p:spPr>
          <a:xfrm>
            <a:off x="1072055" y="2185960"/>
            <a:ext cx="10583917" cy="4044184"/>
          </a:xfrm>
          <a:prstGeom prst="rect">
            <a:avLst/>
          </a:prstGeom>
        </p:spPr>
        <p:txBody>
          <a:bodyPr wrap="square">
            <a:spAutoFit/>
          </a:bodyPr>
          <a:lstStyle/>
          <a:p>
            <a:pPr marL="215900" indent="-215900" algn="just" rtl="1">
              <a:lnSpc>
                <a:spcPct val="120000"/>
              </a:lnSpc>
              <a:spcAft>
                <a:spcPts val="0"/>
              </a:spcAft>
            </a:pPr>
            <a:r>
              <a:rPr lang="ar-JO" b="1" dirty="0">
                <a:solidFill>
                  <a:srgbClr val="000000"/>
                </a:solidFill>
                <a:latin typeface="DecoTypeNaskh"/>
                <a:ea typeface="Times New Roman" panose="02020603050405020304" pitchFamily="18" charset="0"/>
                <a:cs typeface="Calibri" panose="020F0502020204030204" pitchFamily="34" charset="0"/>
              </a:rPr>
              <a:t>7.</a:t>
            </a:r>
            <a:r>
              <a:rPr lang="ar-YE" b="1" dirty="0">
                <a:solidFill>
                  <a:srgbClr val="000000"/>
                </a:solidFill>
                <a:latin typeface="DecoTypeNaskh"/>
                <a:ea typeface="Times New Roman" panose="02020603050405020304" pitchFamily="18" charset="0"/>
                <a:cs typeface="Calibri" panose="020F0502020204030204" pitchFamily="34" charset="0"/>
              </a:rPr>
              <a:t> اللجنة الفنية</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يقوم المركز بتعيين اللجنة الفنية للاستماع إلى شرح من المقيمين عن أهم نقاط القوة لكل موظف تمت زيارته ميدانياً واهم ملاحظات لجنة المقابلة، والتأكد من جودة التقارير التوافقية، وتوجيه المقيمين لتعديل محتوى التقارير او العلامات بناء على نتائج الزيارة الميدانية والمشاهدات ونقاط التميز التي يحققها الموظف. يقوم المقيمين بعكس التغييرات اللازمة (إن وجدت) على التقارير والعلامات بناءً على توجيهات اللجنة الفنية وتحت اشراف رؤساء الفرق.</a:t>
            </a:r>
            <a:endParaRPr lang="en-US" sz="1600" dirty="0">
              <a:solidFill>
                <a:srgbClr val="000000"/>
              </a:solidFill>
              <a:latin typeface="DecoTypeNaskh"/>
              <a:ea typeface="Times New Roman" panose="02020603050405020304" pitchFamily="18" charset="0"/>
            </a:endParaRPr>
          </a:p>
          <a:p>
            <a:pPr marL="215900" indent="-215900" algn="justLow" rtl="1">
              <a:lnSpc>
                <a:spcPct val="120000"/>
              </a:lnSpc>
              <a:spcAft>
                <a:spcPts val="0"/>
              </a:spcAft>
            </a:pPr>
            <a:r>
              <a:rPr lang="ar-YE" sz="1600" dirty="0">
                <a:solidFill>
                  <a:srgbClr val="000000"/>
                </a:solidFill>
                <a:latin typeface="DecoTypeNaskh"/>
                <a:ea typeface="Times New Roman" panose="02020603050405020304" pitchFamily="18" charset="0"/>
                <a:cs typeface="Calibri" panose="020F0502020204030204" pitchFamily="34" charset="0"/>
              </a:rPr>
              <a:t> </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b="1" dirty="0">
                <a:solidFill>
                  <a:srgbClr val="000000"/>
                </a:solidFill>
                <a:latin typeface="DecoTypeNaskh"/>
                <a:ea typeface="Times New Roman" panose="02020603050405020304" pitchFamily="18" charset="0"/>
                <a:cs typeface="Calibri" panose="020F0502020204030204" pitchFamily="34" charset="0"/>
              </a:rPr>
              <a:t>8. هيئة التحكيم</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يقوم المركز بتعيين أعضاء هيئة التحكيم من الخبراء في هذا المجال للاستماع الى العروض التقديمية من قبل فرق التقييم لكل مرشح ومناقشتهم بأبرز مؤشرات التمييز لدى كل مرشح والعلامة المعطاة لهم، ويقوم رئيس الفريق خلال جلسات هيئة التحكيم بتوضيح اسس ونقاط التميز لدى الموظف امام الهيئة اضافة الى أهم ملاحظات لجنة المقابلة. يقوم المقيمين بعكس التغييرات اللازمة (إن وجدت) على التقارير والعلامات بناءً على توجيهات هيئة التحكيم وتحت اشراف رؤساء الفرق. يقوم رؤساء الفرق برفع النتائج النهائية بعد التعديلات لهيئة التحكيم وتسليمها لإدارة المركز.</a:t>
            </a:r>
            <a:endParaRPr lang="en-US" sz="1600" dirty="0">
              <a:solidFill>
                <a:srgbClr val="000000"/>
              </a:solidFill>
              <a:effectLst/>
              <a:latin typeface="DecoTypeNaskh"/>
              <a:ea typeface="Times New Roman" panose="02020603050405020304" pitchFamily="18" charset="0"/>
            </a:endParaRPr>
          </a:p>
        </p:txBody>
      </p:sp>
      <p:sp>
        <p:nvSpPr>
          <p:cNvPr id="4" name="Rectangle 3">
            <a:extLst>
              <a:ext uri="{FF2B5EF4-FFF2-40B4-BE49-F238E27FC236}">
                <a16:creationId xmlns:a16="http://schemas.microsoft.com/office/drawing/2014/main" id="{6122015E-EFE0-8FFE-CC72-41E413FD83E2}"/>
              </a:ext>
            </a:extLst>
          </p:cNvPr>
          <p:cNvSpPr/>
          <p:nvPr/>
        </p:nvSpPr>
        <p:spPr>
          <a:xfrm>
            <a:off x="5267087" y="123567"/>
            <a:ext cx="1657826" cy="584775"/>
          </a:xfrm>
          <a:prstGeom prst="rect">
            <a:avLst/>
          </a:prstGeom>
        </p:spPr>
        <p:txBody>
          <a:bodyPr wrap="none">
            <a:spAutoFit/>
          </a:bodyPr>
          <a:lstStyle/>
          <a:p>
            <a:r>
              <a:rPr lang="ar-JO" sz="3200" b="1" dirty="0">
                <a:latin typeface="Traditional Arabic" pitchFamily="18" charset="-78"/>
                <a:cs typeface="Traditional Arabic" pitchFamily="18" charset="-78"/>
              </a:rPr>
              <a:t>مراحل التقييم</a:t>
            </a:r>
            <a:endParaRPr lang="en-US" sz="3200" b="1" dirty="0"/>
          </a:p>
        </p:txBody>
      </p:sp>
    </p:spTree>
    <p:extLst>
      <p:ext uri="{BB962C8B-B14F-4D97-AF65-F5344CB8AC3E}">
        <p14:creationId xmlns:p14="http://schemas.microsoft.com/office/powerpoint/2010/main" val="70380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28" y="1720840"/>
            <a:ext cx="10972800" cy="2086725"/>
          </a:xfrm>
          <a:prstGeom prst="rect">
            <a:avLst/>
          </a:prstGeom>
        </p:spPr>
        <p:txBody>
          <a:bodyPr wrap="square">
            <a:spAutoFit/>
          </a:bodyPr>
          <a:lstStyle/>
          <a:p>
            <a:pPr marL="215900" indent="-215900" algn="just" rtl="1">
              <a:lnSpc>
                <a:spcPct val="120000"/>
              </a:lnSpc>
              <a:spcAft>
                <a:spcPts val="0"/>
              </a:spcAft>
            </a:pPr>
            <a:r>
              <a:rPr lang="ar-YE" b="1" dirty="0">
                <a:solidFill>
                  <a:srgbClr val="000000"/>
                </a:solidFill>
                <a:latin typeface="DecoTypeNaskh"/>
                <a:ea typeface="Times New Roman" panose="02020603050405020304" pitchFamily="18" charset="0"/>
                <a:cs typeface="Calibri" panose="020F0502020204030204" pitchFamily="34" charset="0"/>
              </a:rPr>
              <a:t>9. اللجنة التوجيهية ومجلس الأمناء</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 يتم عرض نتائج تقييم جائزة الموظف الحكومي المتميز امام اللجنة التوجيهية للموافقة عليها. ومن ثم يتم عرضها على مجلس أمناء المركز لأخذ الموافقة النهائية عليها وتحديد الموظفين الذين سيتم تكريمهم خلال الحفل والموظفين الحاصلين على ختم التميز. من الجدير بالذكر أن النتائج يتم عرضها على اللجنة التوجيهية ومجلس الأمناء بدون ذكر أسماء الموظفين وأسماء الجهات الذين يعملون بها وذلك لضمان الحيادية.</a:t>
            </a:r>
            <a:endParaRPr lang="en-US" sz="1600" dirty="0">
              <a:solidFill>
                <a:srgbClr val="000000"/>
              </a:solidFill>
              <a:latin typeface="DecoTypeNaskh"/>
              <a:ea typeface="Times New Roman" panose="02020603050405020304" pitchFamily="18" charset="0"/>
            </a:endParaRPr>
          </a:p>
          <a:p>
            <a:pPr marL="215900" indent="-215900" algn="just" rtl="1">
              <a:lnSpc>
                <a:spcPct val="120000"/>
              </a:lnSpc>
              <a:spcAft>
                <a:spcPts val="0"/>
              </a:spcAft>
            </a:pPr>
            <a:r>
              <a:rPr lang="ar-YE" dirty="0">
                <a:solidFill>
                  <a:srgbClr val="000000"/>
                </a:solidFill>
                <a:latin typeface="DecoTypeNaskh"/>
                <a:ea typeface="Times New Roman" panose="02020603050405020304" pitchFamily="18" charset="0"/>
                <a:cs typeface="Calibri" panose="020F0502020204030204" pitchFamily="34" charset="0"/>
              </a:rPr>
              <a:t>بعد إعلان النتائج، يحصل كل موظف تأهل لمرحلة </a:t>
            </a:r>
            <a:r>
              <a:rPr lang="ar-YE" b="1" dirty="0">
                <a:solidFill>
                  <a:srgbClr val="000000"/>
                </a:solidFill>
                <a:latin typeface="DecoTypeNaskh"/>
                <a:ea typeface="Times New Roman" panose="02020603050405020304" pitchFamily="18" charset="0"/>
                <a:cs typeface="Calibri" panose="020F0502020204030204" pitchFamily="34" charset="0"/>
              </a:rPr>
              <a:t>الزيارة الميدانية فقط</a:t>
            </a:r>
            <a:r>
              <a:rPr lang="ar-YE" dirty="0">
                <a:solidFill>
                  <a:srgbClr val="000000"/>
                </a:solidFill>
                <a:latin typeface="DecoTypeNaskh"/>
                <a:ea typeface="Times New Roman" panose="02020603050405020304" pitchFamily="18" charset="0"/>
                <a:cs typeface="Calibri" panose="020F0502020204030204" pitchFamily="34" charset="0"/>
              </a:rPr>
              <a:t> على تقرير تقييمي استناداً إلى معايير الجائزة، يوضح نقاط القوة وفرص التحسين لديه مما يساعد على التحسين المستمر في أدائه.</a:t>
            </a:r>
            <a:endParaRPr lang="en-US" sz="1600" dirty="0">
              <a:solidFill>
                <a:srgbClr val="000000"/>
              </a:solidFill>
              <a:effectLst/>
              <a:latin typeface="DecoTypeNaskh"/>
              <a:ea typeface="Times New Roman" panose="02020603050405020304" pitchFamily="18" charset="0"/>
            </a:endParaRPr>
          </a:p>
        </p:txBody>
      </p:sp>
      <p:sp>
        <p:nvSpPr>
          <p:cNvPr id="3" name="Rectangle 2">
            <a:extLst>
              <a:ext uri="{FF2B5EF4-FFF2-40B4-BE49-F238E27FC236}">
                <a16:creationId xmlns:a16="http://schemas.microsoft.com/office/drawing/2014/main" id="{BF3EC79D-10B8-09EC-EDDD-6AA38C00E37C}"/>
              </a:ext>
            </a:extLst>
          </p:cNvPr>
          <p:cNvSpPr/>
          <p:nvPr/>
        </p:nvSpPr>
        <p:spPr>
          <a:xfrm>
            <a:off x="5267087" y="123567"/>
            <a:ext cx="1657826" cy="584775"/>
          </a:xfrm>
          <a:prstGeom prst="rect">
            <a:avLst/>
          </a:prstGeom>
        </p:spPr>
        <p:txBody>
          <a:bodyPr wrap="none">
            <a:spAutoFit/>
          </a:bodyPr>
          <a:lstStyle/>
          <a:p>
            <a:r>
              <a:rPr lang="ar-JO" sz="3200" b="1" dirty="0">
                <a:latin typeface="Traditional Arabic" pitchFamily="18" charset="-78"/>
                <a:cs typeface="Traditional Arabic" pitchFamily="18" charset="-78"/>
              </a:rPr>
              <a:t>مراحل التقييم</a:t>
            </a:r>
            <a:endParaRPr lang="en-US" sz="3200" b="1" dirty="0"/>
          </a:p>
        </p:txBody>
      </p:sp>
    </p:spTree>
    <p:extLst>
      <p:ext uri="{BB962C8B-B14F-4D97-AF65-F5344CB8AC3E}">
        <p14:creationId xmlns:p14="http://schemas.microsoft.com/office/powerpoint/2010/main" val="78277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YE" b="1" dirty="0">
                <a:latin typeface="Traditional Arabic" panose="02020603050405020304" pitchFamily="18" charset="-78"/>
                <a:cs typeface="Traditional Arabic" panose="02020603050405020304" pitchFamily="18" charset="-78"/>
              </a:rPr>
              <a:t>إرشادات عامة </a:t>
            </a:r>
            <a:r>
              <a:rPr lang="ar-JO" b="1" dirty="0">
                <a:latin typeface="Traditional Arabic" panose="02020603050405020304" pitchFamily="18" charset="-78"/>
                <a:cs typeface="Traditional Arabic" panose="02020603050405020304" pitchFamily="18" charset="-78"/>
              </a:rPr>
              <a:t>للمشاركة</a:t>
            </a:r>
            <a:r>
              <a:rPr lang="en-US" dirty="0">
                <a:latin typeface="Traditional Arabic" panose="02020603050405020304" pitchFamily="18" charset="-78"/>
                <a:cs typeface="Traditional Arabic" panose="02020603050405020304" pitchFamily="18" charset="-78"/>
              </a:rPr>
              <a:t/>
            </a:r>
            <a:br>
              <a:rPr lang="en-US" dirty="0">
                <a:latin typeface="Traditional Arabic" panose="02020603050405020304" pitchFamily="18" charset="-78"/>
                <a:cs typeface="Traditional Arabic" panose="02020603050405020304" pitchFamily="18" charset="-78"/>
              </a:rPr>
            </a:br>
            <a:endParaRPr lang="en-US"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005518" y="860254"/>
            <a:ext cx="9679711" cy="4351338"/>
          </a:xfrm>
        </p:spPr>
        <p:txBody>
          <a:bodyPr>
            <a:normAutofit fontScale="25000" lnSpcReduction="20000"/>
          </a:bodyPr>
          <a:lstStyle/>
          <a:p>
            <a:pPr marL="0" indent="0">
              <a:buNone/>
            </a:pPr>
            <a:endParaRPr lang="en-US" dirty="0"/>
          </a:p>
          <a:p>
            <a:pPr lvl="0" algn="just">
              <a:lnSpc>
                <a:spcPct val="170000"/>
              </a:lnSpc>
            </a:pPr>
            <a:r>
              <a:rPr lang="ar-YE" sz="8000" dirty="0">
                <a:latin typeface="Traditional Arabic" panose="02020603050405020304" pitchFamily="18" charset="-78"/>
                <a:cs typeface="Traditional Arabic" panose="02020603050405020304" pitchFamily="18" charset="-78"/>
              </a:rPr>
              <a:t>الترشيح إلزامي لجائزة الموظف الحكومي المتميز، حيث تلتزم كل جهة بترشيح ثلاثة موظفين </a:t>
            </a:r>
            <a:r>
              <a:rPr lang="ar-JO" sz="8000" dirty="0">
                <a:latin typeface="Traditional Arabic" panose="02020603050405020304" pitchFamily="18" charset="-78"/>
                <a:cs typeface="Traditional Arabic" panose="02020603050405020304" pitchFamily="18" charset="-78"/>
              </a:rPr>
              <a:t>من فروع الجهة خارج عمان (في حال كانت الجهة لديها فروع خارج عمان)</a:t>
            </a:r>
            <a:r>
              <a:rPr lang="ar-YE" sz="8000" dirty="0">
                <a:latin typeface="Traditional Arabic" panose="02020603050405020304" pitchFamily="18" charset="-78"/>
                <a:cs typeface="Traditional Arabic" panose="02020603050405020304" pitchFamily="18" charset="-78"/>
              </a:rPr>
              <a:t>، وإرسال نموذج الترشيح الخاص بجائزة الموظف الحكومي المتميز بكتاب رسمي موقع ومختوم بحيث يتم ترشيح موظف واحد تنطبق عليه شروط الجائزة لكل فئة من فئات الجائزة الثلاثة الأولى. سيتم إعلان أسماء المؤسسات التي لم ترشح أي من موظفيها خلال حفل توزيع جوائز الملك عبد الله الثاني للتميز.</a:t>
            </a:r>
            <a:endParaRPr lang="en-US" sz="8000" dirty="0">
              <a:latin typeface="Traditional Arabic" panose="02020603050405020304" pitchFamily="18" charset="-78"/>
              <a:cs typeface="Traditional Arabic" panose="02020603050405020304" pitchFamily="18" charset="-78"/>
            </a:endParaRPr>
          </a:p>
          <a:p>
            <a:pPr lvl="0" algn="just">
              <a:lnSpc>
                <a:spcPct val="110000"/>
              </a:lnSpc>
            </a:pPr>
            <a:r>
              <a:rPr lang="ar-YE" sz="6500" dirty="0">
                <a:latin typeface="Traditional Arabic" panose="02020603050405020304" pitchFamily="18" charset="-78"/>
                <a:cs typeface="Traditional Arabic" panose="02020603050405020304" pitchFamily="18" charset="-78"/>
              </a:rPr>
              <a:t>يعتبر الموظف المرشح من نخبة موظفي الجهة التي يمثلها، لذلك لا بد أن يكون اختيار الموظف المرشح اختياراً موضوعياً وحقيقياً لأنه سيعكس صورة الجهة التي يمثلها.</a:t>
            </a:r>
            <a:endParaRPr lang="en-US" sz="6500" dirty="0">
              <a:latin typeface="Traditional Arabic" panose="02020603050405020304" pitchFamily="18" charset="-78"/>
              <a:cs typeface="Traditional Arabic" panose="02020603050405020304" pitchFamily="18" charset="-78"/>
            </a:endParaRPr>
          </a:p>
          <a:p>
            <a:pPr lvl="0" algn="just">
              <a:lnSpc>
                <a:spcPct val="110000"/>
              </a:lnSpc>
            </a:pPr>
            <a:r>
              <a:rPr lang="ar-YE" sz="6500" dirty="0">
                <a:latin typeface="Traditional Arabic" panose="02020603050405020304" pitchFamily="18" charset="-78"/>
                <a:cs typeface="Traditional Arabic" panose="02020603050405020304" pitchFamily="18" charset="-78"/>
              </a:rPr>
              <a:t>تقوم الجهة بإرسال كتاب رسمي موقّع من الوزير أو الأمين العام أو مدير عام المؤسسة يبين أسماء الموظفين الثلاث المرشحين عن الفئات الثلاثة وفئة كل منهم، بشكل منفصل عن تقارير الاشتراك.</a:t>
            </a:r>
            <a:endParaRPr lang="en-US" sz="6500" dirty="0">
              <a:latin typeface="Traditional Arabic" panose="02020603050405020304" pitchFamily="18" charset="-78"/>
              <a:cs typeface="Traditional Arabic" panose="02020603050405020304" pitchFamily="18" charset="-78"/>
            </a:endParaRPr>
          </a:p>
          <a:p>
            <a:pPr lvl="0" algn="just">
              <a:lnSpc>
                <a:spcPct val="110000"/>
              </a:lnSpc>
            </a:pPr>
            <a:r>
              <a:rPr lang="ar-YE" sz="6500" dirty="0">
                <a:latin typeface="Traditional Arabic" panose="02020603050405020304" pitchFamily="18" charset="-78"/>
                <a:cs typeface="Traditional Arabic" panose="02020603050405020304" pitchFamily="18" charset="-78"/>
              </a:rPr>
              <a:t>يقوم الموظف المرشح بإعداد تقرير الاشتراك المرسل من المركز والذي يحتوي على إجابات المعايير والوثائق المرفقة بالتعاون مع مديره المباشر والموظفين المعنيين. </a:t>
            </a:r>
            <a:endParaRPr lang="en-US" sz="6500" dirty="0">
              <a:latin typeface="Traditional Arabic" panose="02020603050405020304" pitchFamily="18" charset="-78"/>
              <a:cs typeface="Traditional Arabic" panose="02020603050405020304" pitchFamily="18" charset="-78"/>
            </a:endParaRPr>
          </a:p>
          <a:p>
            <a:pPr lvl="0" algn="just">
              <a:lnSpc>
                <a:spcPct val="110000"/>
              </a:lnSpc>
            </a:pPr>
            <a:r>
              <a:rPr lang="ar-YE" sz="6500" dirty="0">
                <a:latin typeface="Traditional Arabic" panose="02020603050405020304" pitchFamily="18" charset="-78"/>
                <a:cs typeface="Traditional Arabic" panose="02020603050405020304" pitchFamily="18" charset="-78"/>
              </a:rPr>
              <a:t>يتم ارسال نسخة الكترونية عن التقرير والمرفقات بصيغة الكترونية فقط. </a:t>
            </a:r>
            <a:endParaRPr lang="en-US" sz="6500" dirty="0">
              <a:latin typeface="Traditional Arabic" panose="02020603050405020304" pitchFamily="18" charset="-78"/>
              <a:cs typeface="Traditional Arabic" panose="02020603050405020304" pitchFamily="18" charset="-78"/>
            </a:endParaRPr>
          </a:p>
          <a:p>
            <a:pPr lvl="0" algn="just">
              <a:lnSpc>
                <a:spcPct val="110000"/>
              </a:lnSpc>
            </a:pPr>
            <a:r>
              <a:rPr lang="ar-YE" sz="6500" dirty="0">
                <a:latin typeface="Traditional Arabic" panose="02020603050405020304" pitchFamily="18" charset="-78"/>
                <a:cs typeface="Traditional Arabic" panose="02020603050405020304" pitchFamily="18" charset="-78"/>
              </a:rPr>
              <a:t>يجب أن تحتوي صفحة الغلاف على اسم الجهة المشاركة وشعارها، واسم الجائزة ودورتها "جائزة الملك عبد الله الثاني لتميز الأداء الحكومي والشفافية - الدورة التاسعة (2022/2023)"، جائزة الموظف الحكومي المتميز، واسم الموظف الحكومي المرشح وفئة الجائزة المرشح عنها.</a:t>
            </a:r>
            <a:endParaRPr lang="en-US" sz="65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6205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YE" b="1" dirty="0">
                <a:latin typeface="Traditional Arabic" panose="02020603050405020304" pitchFamily="18" charset="-78"/>
                <a:cs typeface="Traditional Arabic" panose="02020603050405020304" pitchFamily="18" charset="-78"/>
              </a:rPr>
              <a:t>إرشادات عامة </a:t>
            </a:r>
            <a:r>
              <a:rPr lang="ar-JO" b="1" dirty="0">
                <a:latin typeface="Traditional Arabic" panose="02020603050405020304" pitchFamily="18" charset="-78"/>
                <a:cs typeface="Traditional Arabic" panose="02020603050405020304" pitchFamily="18" charset="-78"/>
              </a:rPr>
              <a:t>للمشاركة</a:t>
            </a:r>
            <a:r>
              <a:rPr lang="en-US" dirty="0">
                <a:latin typeface="Traditional Arabic" panose="02020603050405020304" pitchFamily="18" charset="-78"/>
                <a:cs typeface="Traditional Arabic" panose="02020603050405020304" pitchFamily="18" charset="-78"/>
              </a:rPr>
              <a:t/>
            </a:r>
            <a:br>
              <a:rPr lang="en-US" dirty="0">
                <a:latin typeface="Traditional Arabic" panose="02020603050405020304" pitchFamily="18" charset="-78"/>
                <a:cs typeface="Traditional Arabic" panose="02020603050405020304" pitchFamily="18" charset="-78"/>
              </a:rPr>
            </a:br>
            <a:endParaRPr lang="en-US"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009258" y="860254"/>
            <a:ext cx="9679711" cy="4351338"/>
          </a:xfrm>
        </p:spPr>
        <p:txBody>
          <a:bodyPr>
            <a:noAutofit/>
          </a:bodyPr>
          <a:lstStyle/>
          <a:p>
            <a:pPr marL="0" indent="0">
              <a:buNone/>
            </a:pPr>
            <a:endParaRPr lang="en-US" sz="2000" dirty="0"/>
          </a:p>
          <a:p>
            <a:pPr lvl="0" algn="just">
              <a:lnSpc>
                <a:spcPct val="170000"/>
              </a:lnSpc>
            </a:pPr>
            <a:r>
              <a:rPr lang="ar-YE" sz="2000" dirty="0">
                <a:latin typeface="Traditional Arabic" panose="02020603050405020304" pitchFamily="18" charset="-78"/>
                <a:cs typeface="Traditional Arabic" panose="02020603050405020304" pitchFamily="18" charset="-78"/>
              </a:rPr>
              <a:t>يجب أن تحتوي صفحة الغلاف على اسم الجهة المشاركة وشعارها، واسم الجائزة ودورتها "جائزة الملك عبد الله الثاني لتميز الأداء الحكومي والشفافية - الدورة التاسعة (2022/2023)"، جائزة الموظف الحكومي المتميز، واسم الموظف الحكومي المرشح وفئة الجائزة المرشح عنها.</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على الموظف المرشح عن أي فئة من فئات جائزة الموظف الحكومي المتميز أن يبدأ تقرير الاشتراك بتقديم نبذة موجزة لا تزيد عن صفحة واحدة تتضمن المعلومات الشخصية للمرشح ومعلومات عن وظيفته الحالية وتاريخ الالتحاق بها ونطاق عمله ومؤهله العلمي، وأن تبين النبذة انطباق الشروط الخاصة بالفئة التي تم الترشيح عنها على الموظف المرشح. </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يتم تضمين تقرير الاشتراك السيرة الذاتية للموظف المرشح، إضافة إلى الهيكل التنظيمي للجهة مع توضيح موقع الموظف فيه.</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تتم طباعة الإجابات باللغة العربية واستخدام خط (</a:t>
            </a:r>
            <a:r>
              <a:rPr lang="en-US" sz="2000" dirty="0">
                <a:latin typeface="Traditional Arabic" panose="02020603050405020304" pitchFamily="18" charset="-78"/>
                <a:cs typeface="Traditional Arabic" panose="02020603050405020304" pitchFamily="18" charset="-78"/>
              </a:rPr>
              <a:t>Simplified Arabic</a:t>
            </a:r>
            <a:r>
              <a:rPr lang="ar-YE" sz="2000" dirty="0">
                <a:latin typeface="Traditional Arabic" panose="02020603050405020304" pitchFamily="18" charset="-78"/>
                <a:cs typeface="Traditional Arabic" panose="02020603050405020304" pitchFamily="18" charset="-78"/>
              </a:rPr>
              <a:t>) حجم (12) وترقيم الإجابات والصفحات حسب المعيار والمعايير الفرعية، وتكون الطباعة على وجهي الورقة.</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يجب ألا يزيد عدد السطور في كل صفحة عن (30) سطراً.</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يجب ألا تقل الحواشي عن (1) إنش من الأعلى والأسفل، و(1.25) إنش من الجانبين.</a:t>
            </a:r>
            <a:endParaRPr lang="en-US" sz="2000" dirty="0">
              <a:latin typeface="Traditional Arabic" panose="02020603050405020304" pitchFamily="18" charset="-78"/>
              <a:cs typeface="Traditional Arabic" panose="02020603050405020304" pitchFamily="18" charset="-78"/>
            </a:endParaRPr>
          </a:p>
          <a:p>
            <a:pPr lvl="0" algn="just">
              <a:lnSpc>
                <a:spcPct val="110000"/>
              </a:lnSpc>
            </a:pPr>
            <a:r>
              <a:rPr lang="ar-YE" sz="2000" dirty="0">
                <a:latin typeface="Traditional Arabic" panose="02020603050405020304" pitchFamily="18" charset="-78"/>
                <a:cs typeface="Traditional Arabic" panose="02020603050405020304" pitchFamily="18" charset="-78"/>
              </a:rPr>
              <a:t>يجب ترقيم كافة صفحات التقرير.</a:t>
            </a:r>
            <a:endParaRPr lang="en-US" sz="2000" dirty="0">
              <a:latin typeface="Traditional Arabic" panose="02020603050405020304" pitchFamily="18" charset="-78"/>
              <a:cs typeface="Traditional Arabic" panose="02020603050405020304" pitchFamily="18" charset="-78"/>
            </a:endParaRPr>
          </a:p>
          <a:p>
            <a:pPr lvl="0" algn="just" rtl="1"/>
            <a:endParaRPr lang="en-US" sz="20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3364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YE" b="1" dirty="0">
                <a:latin typeface="Traditional Arabic" panose="02020603050405020304" pitchFamily="18" charset="-78"/>
                <a:cs typeface="Traditional Arabic" panose="02020603050405020304" pitchFamily="18" charset="-78"/>
              </a:rPr>
              <a:t>إرشادات عامة </a:t>
            </a:r>
            <a:r>
              <a:rPr lang="ar-JO" b="1" dirty="0">
                <a:latin typeface="Traditional Arabic" panose="02020603050405020304" pitchFamily="18" charset="-78"/>
                <a:cs typeface="Traditional Arabic" panose="02020603050405020304" pitchFamily="18" charset="-78"/>
              </a:rPr>
              <a:t>للزيارة الميدانية</a:t>
            </a:r>
            <a:r>
              <a:rPr lang="en-US" dirty="0">
                <a:latin typeface="Traditional Arabic" panose="02020603050405020304" pitchFamily="18" charset="-78"/>
                <a:cs typeface="Traditional Arabic" panose="02020603050405020304" pitchFamily="18" charset="-78"/>
              </a:rPr>
              <a:t/>
            </a:r>
            <a:br>
              <a:rPr lang="en-US" dirty="0">
                <a:latin typeface="Traditional Arabic" panose="02020603050405020304" pitchFamily="18" charset="-78"/>
                <a:cs typeface="Traditional Arabic" panose="02020603050405020304" pitchFamily="18" charset="-78"/>
              </a:rPr>
            </a:br>
            <a:endParaRPr lang="en-US"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ar-YE" sz="2400" dirty="0">
                <a:latin typeface="Traditional Arabic" panose="02020603050405020304" pitchFamily="18" charset="-78"/>
                <a:cs typeface="Traditional Arabic" panose="02020603050405020304" pitchFamily="18" charset="-78"/>
              </a:rPr>
              <a:t>تُعد الجهة الوثائق الضرورية الإضافية وتحتفظ بها لحين زيارة أعضاء فريق التقييم للاطلاع عليها إن لزم الأمر.</a:t>
            </a:r>
            <a:endParaRPr lang="en-US" sz="2400" dirty="0">
              <a:latin typeface="Traditional Arabic" panose="02020603050405020304" pitchFamily="18" charset="-78"/>
              <a:cs typeface="Traditional Arabic" panose="02020603050405020304" pitchFamily="18" charset="-78"/>
            </a:endParaRPr>
          </a:p>
          <a:p>
            <a:pPr marL="457200" indent="-457200" algn="just">
              <a:buFont typeface="+mj-lt"/>
              <a:buAutoNum type="arabicPeriod"/>
            </a:pPr>
            <a:r>
              <a:rPr lang="ar-YE" sz="2400" dirty="0">
                <a:latin typeface="Traditional Arabic" panose="02020603050405020304" pitchFamily="18" charset="-78"/>
                <a:cs typeface="Traditional Arabic" panose="02020603050405020304" pitchFamily="18" charset="-78"/>
              </a:rPr>
              <a:t>تقوم الجهة بتوفير مكان لأعضاء فريق المقيمين عند الزيارة ويتم توفير الوثائق المطلوبة في هذا المكان، كما يمكن لفريق المقيمين طلب وثائق أخرى إذا استدعى التقييم ذلك.</a:t>
            </a:r>
            <a:endParaRPr lang="en-US" sz="2400" dirty="0">
              <a:latin typeface="Traditional Arabic" panose="02020603050405020304" pitchFamily="18" charset="-78"/>
              <a:cs typeface="Traditional Arabic" panose="02020603050405020304" pitchFamily="18" charset="-78"/>
            </a:endParaRPr>
          </a:p>
          <a:p>
            <a:pPr marL="457200" indent="-457200" algn="just">
              <a:buFont typeface="+mj-lt"/>
              <a:buAutoNum type="arabicPeriod"/>
            </a:pPr>
            <a:r>
              <a:rPr lang="ar-YE" sz="2400" dirty="0">
                <a:latin typeface="Traditional Arabic" panose="02020603050405020304" pitchFamily="18" charset="-78"/>
                <a:cs typeface="Traditional Arabic" panose="02020603050405020304" pitchFamily="18" charset="-78"/>
              </a:rPr>
              <a:t>يقوم أعضاء فريق المقيمين بطلب الموظفين للمقابلة حسب معايير الجائزة إضافة إلى أي موظف يرى المقيمون ضرورة مقابلته عند إجراء التقييم الميداني.</a:t>
            </a:r>
            <a:endParaRPr lang="en-US" sz="2400" dirty="0">
              <a:latin typeface="Traditional Arabic" panose="02020603050405020304" pitchFamily="18" charset="-78"/>
              <a:cs typeface="Traditional Arabic" panose="02020603050405020304" pitchFamily="18" charset="-78"/>
            </a:endParaRPr>
          </a:p>
          <a:p>
            <a:pPr marL="457200" indent="-457200" algn="just">
              <a:buFont typeface="+mj-lt"/>
              <a:buAutoNum type="arabicPeriod"/>
            </a:pPr>
            <a:r>
              <a:rPr lang="ar-YE" sz="2400" dirty="0">
                <a:latin typeface="Traditional Arabic" panose="02020603050405020304" pitchFamily="18" charset="-78"/>
                <a:cs typeface="Traditional Arabic" panose="02020603050405020304" pitchFamily="18" charset="-78"/>
              </a:rPr>
              <a:t>يتم التعامل مع المعلومات الواردة في تقرير الاشتراك والوثائق المرفقة  والتي يتم الاطلاع عليها خلال الزيارة الميدانية بسرية تامة وتكون محل عناية واهتمام إدارة المركز وفريق التقييم.</a:t>
            </a:r>
            <a:endParaRPr lang="en-US" sz="2400" dirty="0">
              <a:latin typeface="Traditional Arabic" panose="02020603050405020304" pitchFamily="18" charset="-78"/>
              <a:cs typeface="Traditional Arabic" panose="02020603050405020304" pitchFamily="18" charset="-78"/>
            </a:endParaRPr>
          </a:p>
          <a:p>
            <a:pPr marL="0" indent="0" algn="just">
              <a:buNone/>
            </a:pPr>
            <a:endParaRPr lang="en-US"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080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ar-JO" b="1" dirty="0">
                <a:latin typeface="Traditional Arabic" panose="02020603050405020304" pitchFamily="18" charset="-78"/>
                <a:cs typeface="Traditional Arabic" panose="02020603050405020304" pitchFamily="18" charset="-78"/>
              </a:rPr>
              <a:t>عدد صفحات تقرير الاشتراك</a:t>
            </a:r>
            <a:endParaRPr lang="en-US" b="1"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p:txBody>
          <a:bodyPr/>
          <a:lstStyle/>
          <a:p>
            <a:pPr algn="just"/>
            <a:r>
              <a:rPr lang="ar-YE" sz="2000" dirty="0">
                <a:latin typeface="Traditional Arabic" pitchFamily="18" charset="-78"/>
                <a:cs typeface="Traditional Arabic" pitchFamily="18" charset="-78"/>
              </a:rPr>
              <a:t>يجب ألا يزيد عدد صفحات تقرير اشتراك الموظف الحكومي المتميز والوثائق المرفقة عما هو مبين في الجدول أدناه: </a:t>
            </a:r>
            <a:endParaRPr lang="en-US" sz="2000" dirty="0">
              <a:latin typeface="Traditional Arabic" pitchFamily="18" charset="-78"/>
              <a:cs typeface="Traditional Arabic" pitchFamily="18" charset="-78"/>
            </a:endParaRPr>
          </a:p>
          <a:p>
            <a:pPr marL="0" lvl="0" indent="0" algn="just" rtl="1">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13808581"/>
              </p:ext>
            </p:extLst>
          </p:nvPr>
        </p:nvGraphicFramePr>
        <p:xfrm>
          <a:off x="1271751" y="2879834"/>
          <a:ext cx="8660919" cy="2949465"/>
        </p:xfrm>
        <a:graphic>
          <a:graphicData uri="http://schemas.openxmlformats.org/drawingml/2006/table">
            <a:tbl>
              <a:tblPr rtl="1" firstRow="1" firstCol="1" lastRow="1" lastCol="1" bandRow="1" bandCol="1">
                <a:tableStyleId>{1FECB4D8-DB02-4DC6-A0A2-4F2EBAE1DC90}</a:tableStyleId>
              </a:tblPr>
              <a:tblGrid>
                <a:gridCol w="628370">
                  <a:extLst>
                    <a:ext uri="{9D8B030D-6E8A-4147-A177-3AD203B41FA5}">
                      <a16:colId xmlns:a16="http://schemas.microsoft.com/office/drawing/2014/main" val="20000"/>
                    </a:ext>
                  </a:extLst>
                </a:gridCol>
                <a:gridCol w="3334989">
                  <a:extLst>
                    <a:ext uri="{9D8B030D-6E8A-4147-A177-3AD203B41FA5}">
                      <a16:colId xmlns:a16="http://schemas.microsoft.com/office/drawing/2014/main" val="20001"/>
                    </a:ext>
                  </a:extLst>
                </a:gridCol>
                <a:gridCol w="1922493">
                  <a:extLst>
                    <a:ext uri="{9D8B030D-6E8A-4147-A177-3AD203B41FA5}">
                      <a16:colId xmlns:a16="http://schemas.microsoft.com/office/drawing/2014/main" val="20002"/>
                    </a:ext>
                  </a:extLst>
                </a:gridCol>
                <a:gridCol w="2775067">
                  <a:extLst>
                    <a:ext uri="{9D8B030D-6E8A-4147-A177-3AD203B41FA5}">
                      <a16:colId xmlns:a16="http://schemas.microsoft.com/office/drawing/2014/main" val="20003"/>
                    </a:ext>
                  </a:extLst>
                </a:gridCol>
              </a:tblGrid>
              <a:tr h="1475226">
                <a:tc>
                  <a:txBody>
                    <a:bodyPr/>
                    <a:lstStyle/>
                    <a:p>
                      <a:pPr marL="0" marR="0" indent="0" algn="ctr" rtl="1">
                        <a:lnSpc>
                          <a:spcPct val="120000"/>
                        </a:lnSpc>
                        <a:spcBef>
                          <a:spcPts val="0"/>
                        </a:spcBef>
                        <a:spcAft>
                          <a:spcPts val="0"/>
                        </a:spcAft>
                      </a:pPr>
                      <a:r>
                        <a:rPr lang="ar-YE" sz="1600" dirty="0">
                          <a:effectLst/>
                        </a:rPr>
                        <a:t>الرقم</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indent="0" algn="ctr" rtl="1">
                        <a:lnSpc>
                          <a:spcPct val="120000"/>
                        </a:lnSpc>
                        <a:spcBef>
                          <a:spcPts val="0"/>
                        </a:spcBef>
                        <a:spcAft>
                          <a:spcPts val="0"/>
                        </a:spcAft>
                      </a:pPr>
                      <a:r>
                        <a:rPr lang="ar-YE" sz="1600" dirty="0">
                          <a:effectLst/>
                        </a:rPr>
                        <a:t>فئة الجائزة</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215900" indent="-215900" algn="ctr" rtl="1">
                        <a:lnSpc>
                          <a:spcPct val="120000"/>
                        </a:lnSpc>
                        <a:spcAft>
                          <a:spcPts val="0"/>
                        </a:spcAft>
                      </a:pPr>
                      <a:r>
                        <a:rPr lang="ar-YE" sz="1300" dirty="0">
                          <a:solidFill>
                            <a:srgbClr val="FFFFFF"/>
                          </a:solidFill>
                          <a:effectLst/>
                          <a:latin typeface="DecoTypeNaskh"/>
                          <a:ea typeface="Times New Roman" panose="02020603050405020304" pitchFamily="18" charset="0"/>
                          <a:cs typeface="Calibri" panose="020F0502020204030204" pitchFamily="34" charset="0"/>
                        </a:rPr>
                        <a:t>الحد الأقصى لعدد صفحات الإجابة</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tc>
                  <a:txBody>
                    <a:bodyPr/>
                    <a:lstStyle/>
                    <a:p>
                      <a:pPr marL="215900" indent="-215900" algn="ctr" rtl="1">
                        <a:lnSpc>
                          <a:spcPct val="120000"/>
                        </a:lnSpc>
                        <a:spcAft>
                          <a:spcPts val="0"/>
                        </a:spcAft>
                      </a:pPr>
                      <a:r>
                        <a:rPr lang="ar-YE" sz="1300" dirty="0">
                          <a:solidFill>
                            <a:srgbClr val="FFFFFF"/>
                          </a:solidFill>
                          <a:effectLst/>
                          <a:latin typeface="DecoTypeNaskh"/>
                          <a:ea typeface="Times New Roman" panose="02020603050405020304" pitchFamily="18" charset="0"/>
                          <a:cs typeface="Calibri" panose="020F0502020204030204" pitchFamily="34" charset="0"/>
                        </a:rPr>
                        <a:t>الحد الأقصى لعدد صفحات الوثائق المرفقة</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91413">
                <a:tc>
                  <a:txBody>
                    <a:bodyPr/>
                    <a:lstStyle/>
                    <a:p>
                      <a:pPr marL="0" marR="0" indent="0" algn="ctr" rtl="1">
                        <a:lnSpc>
                          <a:spcPct val="120000"/>
                        </a:lnSpc>
                        <a:spcBef>
                          <a:spcPts val="0"/>
                        </a:spcBef>
                        <a:spcAft>
                          <a:spcPts val="0"/>
                        </a:spcAft>
                      </a:pPr>
                      <a:r>
                        <a:rPr lang="ar-SA" sz="1600" dirty="0">
                          <a:effectLst/>
                        </a:rPr>
                        <a:t>1</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lnSpc>
                          <a:spcPct val="120000"/>
                        </a:lnSpc>
                        <a:spcBef>
                          <a:spcPts val="0"/>
                        </a:spcBef>
                        <a:spcAft>
                          <a:spcPts val="0"/>
                        </a:spcAft>
                      </a:pPr>
                      <a:r>
                        <a:rPr lang="ar-YE" sz="1600" dirty="0">
                          <a:effectLst/>
                        </a:rPr>
                        <a:t>الموظف القيادي/ الإشرافي المتميز</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215900" indent="-215900" algn="ctr" rtl="1">
                        <a:lnSpc>
                          <a:spcPct val="120000"/>
                        </a:lnSpc>
                        <a:spcAft>
                          <a:spcPts val="0"/>
                        </a:spcAft>
                      </a:pPr>
                      <a:r>
                        <a:rPr lang="ar-YE" sz="1300" dirty="0">
                          <a:solidFill>
                            <a:srgbClr val="000000"/>
                          </a:solidFill>
                          <a:effectLst/>
                          <a:latin typeface="DecoTypeNaskh"/>
                          <a:ea typeface="Times New Roman" panose="02020603050405020304" pitchFamily="18" charset="0"/>
                          <a:cs typeface="Calibri" panose="020F0502020204030204" pitchFamily="34" charset="0"/>
                        </a:rPr>
                        <a:t>18</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tc>
                  <a:txBody>
                    <a:bodyPr/>
                    <a:lstStyle/>
                    <a:p>
                      <a:pPr marL="215900" indent="-215900" algn="ctr" rtl="1">
                        <a:lnSpc>
                          <a:spcPct val="120000"/>
                        </a:lnSpc>
                        <a:spcAft>
                          <a:spcPts val="0"/>
                        </a:spcAft>
                      </a:pPr>
                      <a:r>
                        <a:rPr lang="ar-JO" sz="1300" dirty="0">
                          <a:solidFill>
                            <a:srgbClr val="000000"/>
                          </a:solidFill>
                          <a:effectLst/>
                          <a:latin typeface="DecoTypeNaskh"/>
                          <a:ea typeface="Times New Roman" panose="02020603050405020304" pitchFamily="18" charset="0"/>
                          <a:cs typeface="Calibri" panose="020F0502020204030204" pitchFamily="34" charset="0"/>
                        </a:rPr>
                        <a:t>35</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91413">
                <a:tc>
                  <a:txBody>
                    <a:bodyPr/>
                    <a:lstStyle/>
                    <a:p>
                      <a:pPr marL="0" marR="0" indent="0" algn="ctr" rtl="1">
                        <a:lnSpc>
                          <a:spcPct val="120000"/>
                        </a:lnSpc>
                        <a:spcBef>
                          <a:spcPts val="0"/>
                        </a:spcBef>
                        <a:spcAft>
                          <a:spcPts val="0"/>
                        </a:spcAft>
                      </a:pPr>
                      <a:r>
                        <a:rPr lang="ar-YE" sz="1600" dirty="0">
                          <a:effectLst/>
                        </a:rPr>
                        <a:t>2</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lnSpc>
                          <a:spcPct val="120000"/>
                        </a:lnSpc>
                        <a:spcBef>
                          <a:spcPts val="0"/>
                        </a:spcBef>
                        <a:spcAft>
                          <a:spcPts val="0"/>
                        </a:spcAft>
                      </a:pPr>
                      <a:r>
                        <a:rPr lang="ar-YE" sz="1600" dirty="0">
                          <a:effectLst/>
                        </a:rPr>
                        <a:t>الموظف الإداري/ الفني المتميز</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215900" indent="-215900" algn="ctr" rtl="1">
                        <a:lnSpc>
                          <a:spcPct val="120000"/>
                        </a:lnSpc>
                        <a:spcAft>
                          <a:spcPts val="0"/>
                        </a:spcAft>
                      </a:pPr>
                      <a:r>
                        <a:rPr lang="ar-YE" sz="1300" dirty="0">
                          <a:solidFill>
                            <a:srgbClr val="000000"/>
                          </a:solidFill>
                          <a:effectLst/>
                          <a:latin typeface="DecoTypeNaskh"/>
                          <a:ea typeface="Times New Roman" panose="02020603050405020304" pitchFamily="18" charset="0"/>
                          <a:cs typeface="Calibri" panose="020F0502020204030204" pitchFamily="34" charset="0"/>
                        </a:rPr>
                        <a:t>15</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tc>
                  <a:txBody>
                    <a:bodyPr/>
                    <a:lstStyle/>
                    <a:p>
                      <a:pPr marL="215900" indent="-215900" algn="ctr" rtl="1">
                        <a:lnSpc>
                          <a:spcPct val="120000"/>
                        </a:lnSpc>
                        <a:spcAft>
                          <a:spcPts val="0"/>
                        </a:spcAft>
                      </a:pPr>
                      <a:r>
                        <a:rPr lang="ar-YE" sz="1300" dirty="0">
                          <a:solidFill>
                            <a:srgbClr val="000000"/>
                          </a:solidFill>
                          <a:effectLst/>
                          <a:latin typeface="DecoTypeNaskh"/>
                          <a:ea typeface="Times New Roman" panose="02020603050405020304" pitchFamily="18" charset="0"/>
                          <a:cs typeface="Calibri" panose="020F0502020204030204" pitchFamily="34" charset="0"/>
                        </a:rPr>
                        <a:t>25</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91413">
                <a:tc>
                  <a:txBody>
                    <a:bodyPr/>
                    <a:lstStyle/>
                    <a:p>
                      <a:pPr marL="0" marR="0" indent="0" algn="ctr" rtl="1">
                        <a:lnSpc>
                          <a:spcPct val="120000"/>
                        </a:lnSpc>
                        <a:spcBef>
                          <a:spcPts val="0"/>
                        </a:spcBef>
                        <a:spcAft>
                          <a:spcPts val="0"/>
                        </a:spcAft>
                      </a:pPr>
                      <a:r>
                        <a:rPr lang="ar-YE" sz="1600" dirty="0">
                          <a:effectLst/>
                        </a:rPr>
                        <a:t>3</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0" marR="0" algn="ctr" rtl="1">
                        <a:lnSpc>
                          <a:spcPct val="120000"/>
                        </a:lnSpc>
                        <a:spcBef>
                          <a:spcPts val="0"/>
                        </a:spcBef>
                        <a:spcAft>
                          <a:spcPts val="0"/>
                        </a:spcAft>
                      </a:pPr>
                      <a:r>
                        <a:rPr lang="ar-YE" sz="1600" dirty="0">
                          <a:effectLst/>
                        </a:rPr>
                        <a:t>الموظف المساند المتميز</a:t>
                      </a:r>
                      <a:endParaRPr lang="en-US" sz="1600" b="1" dirty="0">
                        <a:solidFill>
                          <a:schemeClr val="bg1"/>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nchor="ctr"/>
                </a:tc>
                <a:tc>
                  <a:txBody>
                    <a:bodyPr/>
                    <a:lstStyle/>
                    <a:p>
                      <a:pPr marL="215900" indent="-215900" algn="ctr" rtl="1">
                        <a:lnSpc>
                          <a:spcPct val="120000"/>
                        </a:lnSpc>
                        <a:spcAft>
                          <a:spcPts val="0"/>
                        </a:spcAft>
                      </a:pPr>
                      <a:r>
                        <a:rPr lang="ar-JO" sz="1300" dirty="0">
                          <a:solidFill>
                            <a:srgbClr val="000000"/>
                          </a:solidFill>
                          <a:effectLst/>
                          <a:latin typeface="DecoTypeNaskh"/>
                          <a:ea typeface="Times New Roman" panose="02020603050405020304" pitchFamily="18" charset="0"/>
                          <a:cs typeface="Calibri" panose="020F0502020204030204" pitchFamily="34" charset="0"/>
                        </a:rPr>
                        <a:t>15</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tc>
                  <a:txBody>
                    <a:bodyPr/>
                    <a:lstStyle/>
                    <a:p>
                      <a:pPr marL="215900" indent="-215900" algn="ctr" rtl="1">
                        <a:lnSpc>
                          <a:spcPct val="120000"/>
                        </a:lnSpc>
                        <a:spcAft>
                          <a:spcPts val="0"/>
                        </a:spcAft>
                      </a:pPr>
                      <a:r>
                        <a:rPr lang="ar-JO" sz="1300" dirty="0">
                          <a:solidFill>
                            <a:srgbClr val="000000"/>
                          </a:solidFill>
                          <a:effectLst/>
                          <a:latin typeface="DecoTypeNaskh"/>
                          <a:ea typeface="Times New Roman" panose="02020603050405020304" pitchFamily="18" charset="0"/>
                          <a:cs typeface="Calibri" panose="020F0502020204030204" pitchFamily="34" charset="0"/>
                        </a:rPr>
                        <a:t>25</a:t>
                      </a:r>
                      <a:endParaRPr lang="en-US" sz="1200" dirty="0">
                        <a:solidFill>
                          <a:srgbClr val="000000"/>
                        </a:solidFill>
                        <a:effectLst/>
                        <a:latin typeface="DecoTypeNaskh"/>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764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Traditional Arabic" panose="02020603050405020304" pitchFamily="18" charset="-78"/>
                <a:cs typeface="Traditional Arabic" panose="02020603050405020304" pitchFamily="18" charset="-78"/>
              </a:rPr>
              <a:t>الجدول الزمني للجائزة</a:t>
            </a:r>
            <a:endParaRPr lang="en-US" b="1"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6018804"/>
              </p:ext>
            </p:extLst>
          </p:nvPr>
        </p:nvGraphicFramePr>
        <p:xfrm>
          <a:off x="2822574" y="2459419"/>
          <a:ext cx="6352956" cy="2459424"/>
        </p:xfrm>
        <a:graphic>
          <a:graphicData uri="http://schemas.openxmlformats.org/drawingml/2006/table">
            <a:tbl>
              <a:tblPr rtl="1" firstRow="1" firstCol="1" bandRow="1">
                <a:tableStyleId>{5C22544A-7EE6-4342-B048-85BDC9FD1C3A}</a:tableStyleId>
              </a:tblPr>
              <a:tblGrid>
                <a:gridCol w="3176478">
                  <a:extLst>
                    <a:ext uri="{9D8B030D-6E8A-4147-A177-3AD203B41FA5}">
                      <a16:colId xmlns:a16="http://schemas.microsoft.com/office/drawing/2014/main" val="3994270265"/>
                    </a:ext>
                  </a:extLst>
                </a:gridCol>
                <a:gridCol w="3176478">
                  <a:extLst>
                    <a:ext uri="{9D8B030D-6E8A-4147-A177-3AD203B41FA5}">
                      <a16:colId xmlns:a16="http://schemas.microsoft.com/office/drawing/2014/main" val="3925672402"/>
                    </a:ext>
                  </a:extLst>
                </a:gridCol>
              </a:tblGrid>
              <a:tr h="409904">
                <a:tc>
                  <a:txBody>
                    <a:bodyPr/>
                    <a:lstStyle/>
                    <a:p>
                      <a:pPr algn="ctr" rtl="1">
                        <a:spcAft>
                          <a:spcPts val="0"/>
                        </a:spcAft>
                      </a:pPr>
                      <a:r>
                        <a:rPr lang="ar-JO" sz="1400" dirty="0">
                          <a:effectLst/>
                        </a:rPr>
                        <a:t>منتصف 12 / 2023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400" dirty="0">
                          <a:effectLst/>
                        </a:rPr>
                        <a:t>استلام مصفوفة الاشتراك لجميع الفئات</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92160221"/>
                  </a:ext>
                </a:extLst>
              </a:tr>
              <a:tr h="409904">
                <a:tc>
                  <a:txBody>
                    <a:bodyPr/>
                    <a:lstStyle/>
                    <a:p>
                      <a:pPr algn="ctr" rtl="1">
                        <a:spcAft>
                          <a:spcPts val="0"/>
                        </a:spcAft>
                      </a:pPr>
                      <a:r>
                        <a:rPr lang="ar-SA" sz="1400" dirty="0">
                          <a:effectLst/>
                        </a:rPr>
                        <a:t>12/2023 – 1/2024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600" b="1" dirty="0">
                          <a:effectLst/>
                        </a:rPr>
                        <a:t>التقييم المكتبي</a:t>
                      </a:r>
                      <a:endParaRPr lang="en-US" sz="12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92036116"/>
                  </a:ext>
                </a:extLst>
              </a:tr>
              <a:tr h="409904">
                <a:tc>
                  <a:txBody>
                    <a:bodyPr/>
                    <a:lstStyle/>
                    <a:p>
                      <a:pPr algn="ctr" rtl="1">
                        <a:spcAft>
                          <a:spcPts val="0"/>
                        </a:spcAft>
                      </a:pPr>
                      <a:r>
                        <a:rPr lang="ar-SA" sz="1400" dirty="0">
                          <a:effectLst/>
                        </a:rPr>
                        <a:t>1/2024 – 2/2024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600" b="1" dirty="0">
                          <a:effectLst/>
                        </a:rPr>
                        <a:t>المقابلات الشخصية</a:t>
                      </a:r>
                      <a:endParaRPr lang="en-US" sz="12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16265988"/>
                  </a:ext>
                </a:extLst>
              </a:tr>
              <a:tr h="409904">
                <a:tc>
                  <a:txBody>
                    <a:bodyPr/>
                    <a:lstStyle/>
                    <a:p>
                      <a:pPr algn="ctr" rtl="1">
                        <a:spcAft>
                          <a:spcPts val="0"/>
                        </a:spcAft>
                      </a:pPr>
                      <a:r>
                        <a:rPr lang="ar-SA" sz="1400" dirty="0">
                          <a:effectLst/>
                        </a:rPr>
                        <a:t>2/2024 – 3/2024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600" b="1" dirty="0">
                          <a:effectLst/>
                        </a:rPr>
                        <a:t>الزيارات الميدانية</a:t>
                      </a:r>
                      <a:endParaRPr lang="en-US" sz="12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79318467"/>
                  </a:ext>
                </a:extLst>
              </a:tr>
              <a:tr h="409904">
                <a:tc>
                  <a:txBody>
                    <a:bodyPr/>
                    <a:lstStyle/>
                    <a:p>
                      <a:pPr algn="ctr" rtl="1">
                        <a:spcAft>
                          <a:spcPts val="0"/>
                        </a:spcAft>
                      </a:pPr>
                      <a:r>
                        <a:rPr lang="ar-SA" sz="1400" dirty="0">
                          <a:effectLst/>
                        </a:rPr>
                        <a:t>3/2024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600" b="1" dirty="0">
                          <a:effectLst/>
                        </a:rPr>
                        <a:t>اللجان الفنية والتحكيم</a:t>
                      </a:r>
                      <a:endParaRPr lang="en-US" sz="12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46117041"/>
                  </a:ext>
                </a:extLst>
              </a:tr>
              <a:tr h="409904">
                <a:tc>
                  <a:txBody>
                    <a:bodyPr/>
                    <a:lstStyle/>
                    <a:p>
                      <a:pPr algn="ctr" rtl="1">
                        <a:spcAft>
                          <a:spcPts val="0"/>
                        </a:spcAft>
                      </a:pPr>
                      <a:r>
                        <a:rPr lang="ar-SA" sz="1400" dirty="0">
                          <a:effectLst/>
                        </a:rPr>
                        <a:t>9/2024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rtl="1">
                        <a:spcAft>
                          <a:spcPts val="0"/>
                        </a:spcAft>
                      </a:pPr>
                      <a:r>
                        <a:rPr lang="ar-SA" sz="1600" b="1" dirty="0">
                          <a:effectLst/>
                        </a:rPr>
                        <a:t>اعلان النتائج</a:t>
                      </a:r>
                      <a:endParaRPr lang="en-US" sz="12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20786993"/>
                  </a:ext>
                </a:extLst>
              </a:tr>
            </a:tbl>
          </a:graphicData>
        </a:graphic>
      </p:graphicFrame>
    </p:spTree>
    <p:extLst>
      <p:ext uri="{BB962C8B-B14F-4D97-AF65-F5344CB8AC3E}">
        <p14:creationId xmlns:p14="http://schemas.microsoft.com/office/powerpoint/2010/main" val="2891679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0936" y="34812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JO" sz="5400" b="1" dirty="0">
                <a:solidFill>
                  <a:schemeClr val="accent4">
                    <a:lumMod val="50000"/>
                  </a:schemeClr>
                </a:solidFill>
                <a:latin typeface="Calibri" panose="020F0502020204030204" pitchFamily="34" charset="0"/>
                <a:cs typeface="Calibri" panose="020F0502020204030204" pitchFamily="34" charset="0"/>
              </a:rPr>
              <a:t>شكراً لكم</a:t>
            </a:r>
            <a:endParaRPr lang="en-US" sz="5400" b="1"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762" y="639921"/>
            <a:ext cx="3328127" cy="1882942"/>
          </a:xfrm>
          <a:prstGeom prst="rect">
            <a:avLst/>
          </a:prstGeom>
        </p:spPr>
      </p:pic>
    </p:spTree>
    <p:extLst>
      <p:ext uri="{BB962C8B-B14F-4D97-AF65-F5344CB8AC3E}">
        <p14:creationId xmlns:p14="http://schemas.microsoft.com/office/powerpoint/2010/main" val="34140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36803" y="661013"/>
            <a:ext cx="5703888" cy="868363"/>
          </a:xfrm>
        </p:spPr>
        <p:txBody>
          <a:bodyPr/>
          <a:lstStyle/>
          <a:p>
            <a:pPr eaLnBrk="1" hangingPunct="1"/>
            <a:r>
              <a:rPr lang="ar-JO" sz="3600" dirty="0">
                <a:latin typeface="Traditional Arabic" pitchFamily="18" charset="-78"/>
                <a:cs typeface="Traditional Arabic" pitchFamily="18" charset="-78"/>
              </a:rPr>
              <a:t>      مركز الملك عبد الله الثاني للتميز</a:t>
            </a:r>
            <a:endParaRPr lang="en-GB" sz="3600" dirty="0">
              <a:latin typeface="Traditional Arabic" pitchFamily="18" charset="-78"/>
              <a:cs typeface="Traditional Arabic" pitchFamily="18" charset="-78"/>
            </a:endParaRPr>
          </a:p>
        </p:txBody>
      </p:sp>
      <p:sp>
        <p:nvSpPr>
          <p:cNvPr id="5123" name="Rectangle 3"/>
          <p:cNvSpPr>
            <a:spLocks noGrp="1" noChangeArrowheads="1"/>
          </p:cNvSpPr>
          <p:nvPr>
            <p:ph type="body" idx="1"/>
          </p:nvPr>
        </p:nvSpPr>
        <p:spPr>
          <a:xfrm>
            <a:off x="1701800" y="1320800"/>
            <a:ext cx="8642350" cy="5149850"/>
          </a:xfrm>
        </p:spPr>
        <p:txBody>
          <a:bodyPr/>
          <a:lstStyle/>
          <a:p>
            <a:pPr eaLnBrk="1" hangingPunct="1">
              <a:lnSpc>
                <a:spcPct val="90000"/>
              </a:lnSpc>
              <a:buFontTx/>
              <a:buNone/>
            </a:pPr>
            <a:endParaRPr lang="en-GB" sz="2500" dirty="0">
              <a:latin typeface="Traditional Arabic" pitchFamily="18" charset="-78"/>
              <a:cs typeface="Traditional Arabic" pitchFamily="18" charset="-78"/>
            </a:endParaRPr>
          </a:p>
          <a:p>
            <a:pPr eaLnBrk="1" hangingPunct="1">
              <a:lnSpc>
                <a:spcPct val="90000"/>
              </a:lnSpc>
              <a:buFont typeface="Wingdings" pitchFamily="2" charset="2"/>
              <a:buNone/>
            </a:pPr>
            <a:endParaRPr lang="en-GB" sz="2500" dirty="0">
              <a:latin typeface="Traditional Arabic" pitchFamily="18" charset="-78"/>
              <a:cs typeface="Traditional Arabic" pitchFamily="18" charset="-78"/>
            </a:endParaRPr>
          </a:p>
          <a:p>
            <a:pPr eaLnBrk="1" hangingPunct="1">
              <a:lnSpc>
                <a:spcPct val="90000"/>
              </a:lnSpc>
              <a:buFont typeface="Wingdings" pitchFamily="2" charset="2"/>
              <a:buNone/>
            </a:pPr>
            <a:endParaRPr lang="en-GB" sz="2500" dirty="0">
              <a:latin typeface="Traditional Arabic" pitchFamily="18" charset="-78"/>
              <a:cs typeface="Traditional Arabic" pitchFamily="18" charset="-78"/>
            </a:endParaRPr>
          </a:p>
        </p:txBody>
      </p:sp>
      <p:graphicFrame>
        <p:nvGraphicFramePr>
          <p:cNvPr id="4" name="Content Placeholder 4"/>
          <p:cNvGraphicFramePr>
            <a:graphicFrameLocks/>
          </p:cNvGraphicFramePr>
          <p:nvPr>
            <p:extLst>
              <p:ext uri="{D42A27DB-BD31-4B8C-83A1-F6EECF244321}">
                <p14:modId xmlns:p14="http://schemas.microsoft.com/office/powerpoint/2010/main" val="2775253228"/>
              </p:ext>
            </p:extLst>
          </p:nvPr>
        </p:nvGraphicFramePr>
        <p:xfrm>
          <a:off x="1211855" y="2258458"/>
          <a:ext cx="8998945" cy="383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41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38314" y="1447801"/>
            <a:ext cx="8472487" cy="4645025"/>
          </a:xfrm>
        </p:spPr>
        <p:txBody>
          <a:bodyPr/>
          <a:lstStyle/>
          <a:p>
            <a:pPr marL="0" indent="0" algn="r">
              <a:lnSpc>
                <a:spcPct val="80000"/>
              </a:lnSpc>
              <a:buNone/>
              <a:defRPr/>
            </a:pPr>
            <a:endParaRPr lang="en-US" sz="3200" b="1" dirty="0">
              <a:solidFill>
                <a:srgbClr val="000066"/>
              </a:solidFill>
              <a:latin typeface="Traditional Arabic" pitchFamily="18" charset="-78"/>
              <a:cs typeface="Traditional Arabic" pitchFamily="18" charset="-78"/>
            </a:endParaRPr>
          </a:p>
          <a:p>
            <a:pPr eaLnBrk="1" hangingPunct="1">
              <a:buFont typeface="Wingdings" pitchFamily="2" charset="2"/>
              <a:buChar char="q"/>
              <a:defRPr/>
            </a:pPr>
            <a:endParaRPr lang="en-GB" dirty="0">
              <a:latin typeface="Traditional Arabic" pitchFamily="18" charset="-78"/>
              <a:cs typeface="Traditional Arabic" pitchFamily="18" charset="-78"/>
            </a:endParaRPr>
          </a:p>
          <a:p>
            <a:pPr eaLnBrk="1" hangingPunct="1">
              <a:buFont typeface="Wingdings" pitchFamily="2" charset="2"/>
              <a:buChar char="q"/>
              <a:defRPr/>
            </a:pPr>
            <a:endParaRPr lang="en-GB" dirty="0">
              <a:latin typeface="Traditional Arabic" pitchFamily="18" charset="-78"/>
              <a:cs typeface="Traditional Arabic" pitchFamily="18" charset="-78"/>
            </a:endParaRPr>
          </a:p>
          <a:p>
            <a:pPr eaLnBrk="1" hangingPunct="1">
              <a:buFontTx/>
              <a:buNone/>
              <a:defRPr/>
            </a:pPr>
            <a:endParaRPr lang="en-GB" dirty="0">
              <a:latin typeface="Traditional Arabic" pitchFamily="18" charset="-78"/>
              <a:cs typeface="Traditional Arabic" pitchFamily="18" charset="-78"/>
            </a:endParaRPr>
          </a:p>
        </p:txBody>
      </p:sp>
      <p:sp>
        <p:nvSpPr>
          <p:cNvPr id="6147" name="Rectangle 2"/>
          <p:cNvSpPr>
            <a:spLocks noGrp="1" noChangeArrowheads="1"/>
          </p:cNvSpPr>
          <p:nvPr>
            <p:ph type="title"/>
          </p:nvPr>
        </p:nvSpPr>
        <p:spPr>
          <a:xfrm>
            <a:off x="2254706" y="447236"/>
            <a:ext cx="5703888" cy="868363"/>
          </a:xfrm>
        </p:spPr>
        <p:txBody>
          <a:bodyPr/>
          <a:lstStyle/>
          <a:p>
            <a:pPr eaLnBrk="1" hangingPunct="1"/>
            <a:r>
              <a:rPr lang="ar-JO" sz="3600" b="1" dirty="0">
                <a:latin typeface="Traditional Arabic" pitchFamily="18" charset="-78"/>
                <a:cs typeface="Traditional Arabic" pitchFamily="18" charset="-78"/>
              </a:rPr>
              <a:t>مركز الملك عبد الله الثاني للتميز </a:t>
            </a:r>
            <a:endParaRPr lang="en-GB" sz="3600" b="1" dirty="0">
              <a:latin typeface="Traditional Arabic" pitchFamily="18" charset="-78"/>
              <a:cs typeface="Traditional Arabic" pitchFamily="18" charset="-78"/>
            </a:endParaRPr>
          </a:p>
        </p:txBody>
      </p:sp>
      <p:graphicFrame>
        <p:nvGraphicFramePr>
          <p:cNvPr id="6" name="Content Placeholder 10"/>
          <p:cNvGraphicFramePr>
            <a:graphicFrameLocks/>
          </p:cNvGraphicFramePr>
          <p:nvPr>
            <p:extLst>
              <p:ext uri="{D42A27DB-BD31-4B8C-83A1-F6EECF244321}">
                <p14:modId xmlns:p14="http://schemas.microsoft.com/office/powerpoint/2010/main" val="1224886385"/>
              </p:ext>
            </p:extLst>
          </p:nvPr>
        </p:nvGraphicFramePr>
        <p:xfrm>
          <a:off x="407624" y="1712205"/>
          <a:ext cx="10311788"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89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8319" y="548641"/>
            <a:ext cx="6496050" cy="868363"/>
          </a:xfrm>
        </p:spPr>
        <p:txBody>
          <a:bodyPr/>
          <a:lstStyle/>
          <a:p>
            <a:r>
              <a:rPr lang="ar-JO" sz="3600" dirty="0">
                <a:latin typeface="Traditional Arabic" pitchFamily="18" charset="-78"/>
                <a:cs typeface="Traditional Arabic" pitchFamily="18" charset="-78"/>
              </a:rPr>
              <a:t>مقدمة عن جائزة الموظف الحكومي المتميز</a:t>
            </a:r>
            <a:endParaRPr lang="en-US" sz="3600" dirty="0">
              <a:latin typeface="Traditional Arabic" pitchFamily="18" charset="-78"/>
              <a:cs typeface="Traditional Arabic" pitchFamily="18" charset="-78"/>
            </a:endParaRPr>
          </a:p>
        </p:txBody>
      </p:sp>
      <p:sp>
        <p:nvSpPr>
          <p:cNvPr id="7171" name="Rectangle 3"/>
          <p:cNvSpPr>
            <a:spLocks noGrp="1" noChangeArrowheads="1"/>
          </p:cNvSpPr>
          <p:nvPr>
            <p:ph type="body" idx="1"/>
          </p:nvPr>
        </p:nvSpPr>
        <p:spPr>
          <a:xfrm>
            <a:off x="1138402" y="1214764"/>
            <a:ext cx="9669780" cy="3474689"/>
          </a:xfrm>
        </p:spPr>
        <p:txBody>
          <a:bodyPr>
            <a:normAutofit fontScale="25000" lnSpcReduction="20000"/>
          </a:bodyPr>
          <a:lstStyle/>
          <a:p>
            <a:pPr algn="r">
              <a:buFontTx/>
              <a:buNone/>
              <a:defRPr/>
            </a:pPr>
            <a:endParaRPr lang="ar-JO" sz="3000" dirty="0">
              <a:solidFill>
                <a:schemeClr val="tx1">
                  <a:lumMod val="75000"/>
                </a:schemeClr>
              </a:solidFill>
              <a:latin typeface="Traditional Arabic" pitchFamily="18" charset="-78"/>
              <a:cs typeface="Traditional Arabic" pitchFamily="18" charset="-78"/>
            </a:endParaRPr>
          </a:p>
          <a:p>
            <a:pPr marL="0" indent="0" algn="just">
              <a:lnSpc>
                <a:spcPct val="110000"/>
              </a:lnSpc>
              <a:buNone/>
            </a:pPr>
            <a:r>
              <a:rPr lang="ar-YE" sz="8800" dirty="0">
                <a:latin typeface="Traditional Arabic" panose="02020603050405020304" pitchFamily="18" charset="-78"/>
                <a:cs typeface="Traditional Arabic" panose="02020603050405020304" pitchFamily="18" charset="-78"/>
              </a:rPr>
              <a:t>يعد الموظفون المورد الأساسي في أي مؤسسة والعنصر الأهم لنجاحها، لذا لا بد من التركيز على تطوير الموظفين وتأهيلهم بالطرق السليمة، وتقديم كل ما </a:t>
            </a:r>
            <a:r>
              <a:rPr lang="ar-JO" sz="8800" dirty="0">
                <a:latin typeface="Traditional Arabic" panose="02020603050405020304" pitchFamily="18" charset="-78"/>
                <a:cs typeface="Traditional Arabic" panose="02020603050405020304" pitchFamily="18" charset="-78"/>
              </a:rPr>
              <a:t>يزيد من رضاهم عن عملهم </a:t>
            </a:r>
            <a:r>
              <a:rPr lang="ar-YE" sz="8800" dirty="0">
                <a:latin typeface="Traditional Arabic" panose="02020603050405020304" pitchFamily="18" charset="-78"/>
                <a:cs typeface="Traditional Arabic" panose="02020603050405020304" pitchFamily="18" charset="-78"/>
              </a:rPr>
              <a:t>وقدرتهم على العطاء والإبداع لدعم مسيرة الجهة الحكومية التي يعملون بها. إن الاستثمار برأس المال البشري يعود بالمنفعة على كل من الموظف والجهة ويحقق أهداف كل منهما.</a:t>
            </a:r>
            <a:endParaRPr lang="en-US" sz="8800" dirty="0">
              <a:latin typeface="Traditional Arabic" panose="02020603050405020304" pitchFamily="18" charset="-78"/>
              <a:cs typeface="Traditional Arabic" panose="02020603050405020304" pitchFamily="18" charset="-78"/>
            </a:endParaRPr>
          </a:p>
          <a:p>
            <a:pPr marL="0" indent="0" algn="just">
              <a:lnSpc>
                <a:spcPct val="110000"/>
              </a:lnSpc>
              <a:buNone/>
            </a:pPr>
            <a:r>
              <a:rPr lang="ar-YE" sz="8800" dirty="0">
                <a:latin typeface="Traditional Arabic" panose="02020603050405020304" pitchFamily="18" charset="-78"/>
                <a:cs typeface="Traditional Arabic" panose="02020603050405020304" pitchFamily="18" charset="-78"/>
              </a:rPr>
              <a:t>تقوم جائزة الملك عبد الله الثاني لتميز الأداء الحكومي والشفافية ضمن فئة الموظف الحكومي المتميز بتكريم الموظف المتميز الذي يتحلى بالصفات والخصائص التالية:</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شخصية وسلوك متميزين</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مبادر ومبدع ومبتكر</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يمتلك مؤهلات علمية وخبرات عملية تتناسب وطبيعة عمله</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لديه رؤية واضحة لما يريد تحقيقه في الجهة ويسعى لتحقيقها</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يستفيد من الموارد المتاحة لديه بالشكل الأمثل</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JO" sz="8800" dirty="0">
                <a:latin typeface="Traditional Arabic" panose="02020603050405020304" pitchFamily="18" charset="-78"/>
                <a:cs typeface="Traditional Arabic" panose="02020603050405020304" pitchFamily="18" charset="-78"/>
              </a:rPr>
              <a:t>ي</a:t>
            </a:r>
            <a:r>
              <a:rPr lang="ar-YE" sz="8800" dirty="0">
                <a:latin typeface="Traditional Arabic" panose="02020603050405020304" pitchFamily="18" charset="-78"/>
                <a:cs typeface="Traditional Arabic" panose="02020603050405020304" pitchFamily="18" charset="-78"/>
              </a:rPr>
              <a:t>بذل كل ما يستطيع لتقديم الخدمة الأفضل لمتلقي الخدمة</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يسعى لتعزيز سمعة الجهة والحفاظ عليها</a:t>
            </a:r>
            <a:endParaRPr lang="en-US" sz="8800" dirty="0">
              <a:latin typeface="Traditional Arabic" panose="02020603050405020304" pitchFamily="18" charset="-78"/>
              <a:cs typeface="Traditional Arabic" panose="02020603050405020304" pitchFamily="18" charset="-78"/>
            </a:endParaRPr>
          </a:p>
          <a:p>
            <a:pPr lvl="0" algn="just">
              <a:lnSpc>
                <a:spcPct val="110000"/>
              </a:lnSpc>
            </a:pPr>
            <a:r>
              <a:rPr lang="ar-YE" sz="8800" dirty="0">
                <a:latin typeface="Traditional Arabic" panose="02020603050405020304" pitchFamily="18" charset="-78"/>
                <a:cs typeface="Traditional Arabic" panose="02020603050405020304" pitchFamily="18" charset="-78"/>
              </a:rPr>
              <a:t>ملتزم بمدونة السلوك الوظيفي وأخلاقيات الوظيفة العامة</a:t>
            </a:r>
            <a:endParaRPr lang="en-US" dirty="0"/>
          </a:p>
          <a:p>
            <a:pPr marL="0" indent="0">
              <a:buNone/>
            </a:pPr>
            <a:endParaRPr lang="en-US" dirty="0"/>
          </a:p>
          <a:p>
            <a:pPr algn="r">
              <a:buFontTx/>
              <a:buNone/>
              <a:defRPr/>
            </a:pPr>
            <a:endParaRPr lang="en-US" sz="24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54630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414" y="638978"/>
            <a:ext cx="5703887" cy="868362"/>
          </a:xfrm>
        </p:spPr>
        <p:txBody>
          <a:bodyPr/>
          <a:lstStyle/>
          <a:p>
            <a:pPr algn="ctr"/>
            <a:r>
              <a:rPr lang="ar-JO" sz="3600" dirty="0">
                <a:latin typeface="Traditional Arabic" pitchFamily="18" charset="-78"/>
                <a:cs typeface="Traditional Arabic" pitchFamily="18" charset="-78"/>
              </a:rPr>
              <a:t>ملاحظات هامة</a:t>
            </a:r>
          </a:p>
        </p:txBody>
      </p:sp>
      <p:sp>
        <p:nvSpPr>
          <p:cNvPr id="6" name="Rectangle 5"/>
          <p:cNvSpPr/>
          <p:nvPr/>
        </p:nvSpPr>
        <p:spPr bwMode="auto">
          <a:xfrm>
            <a:off x="8103140" y="2914490"/>
            <a:ext cx="2623315" cy="1908212"/>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r>
              <a:rPr lang="ar-YE" sz="2800" dirty="0">
                <a:latin typeface="Traditional Arabic" pitchFamily="18" charset="-78"/>
                <a:cs typeface="Traditional Arabic" pitchFamily="18" charset="-78"/>
              </a:rPr>
              <a:t>لا يجوز ترشيح نفس الموظف لأكثر من دورة</a:t>
            </a:r>
            <a:endParaRPr lang="ar-JO" sz="2800" dirty="0">
              <a:latin typeface="Traditional Arabic" pitchFamily="18" charset="-78"/>
              <a:cs typeface="Traditional Arabic" pitchFamily="18" charset="-78"/>
            </a:endParaRPr>
          </a:p>
        </p:txBody>
      </p:sp>
      <p:sp>
        <p:nvSpPr>
          <p:cNvPr id="7" name="Rectangle 6"/>
          <p:cNvSpPr/>
          <p:nvPr/>
        </p:nvSpPr>
        <p:spPr bwMode="auto">
          <a:xfrm>
            <a:off x="4648662" y="2914490"/>
            <a:ext cx="2795389" cy="1944216"/>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r>
              <a:rPr lang="ar-YE" sz="2400" dirty="0">
                <a:solidFill>
                  <a:schemeClr val="tx2">
                    <a:lumMod val="50000"/>
                  </a:schemeClr>
                </a:solidFill>
                <a:latin typeface="Traditional Arabic" pitchFamily="18" charset="-78"/>
                <a:cs typeface="Traditional Arabic" pitchFamily="18" charset="-78"/>
              </a:rPr>
              <a:t> </a:t>
            </a:r>
            <a:r>
              <a:rPr lang="ar-YE" sz="2800" dirty="0">
                <a:latin typeface="Traditional Arabic" pitchFamily="18" charset="-78"/>
                <a:cs typeface="Traditional Arabic" pitchFamily="18" charset="-78"/>
              </a:rPr>
              <a:t>يجب ألا يقل تقييم أداء الموظف المرشح في السنتين الماضيتين عن جيد جداً</a:t>
            </a:r>
            <a:endParaRPr lang="ar-JO" sz="2800" dirty="0">
              <a:latin typeface="Traditional Arabic" pitchFamily="18" charset="-78"/>
              <a:cs typeface="Traditional Arabic" pitchFamily="18" charset="-78"/>
            </a:endParaRPr>
          </a:p>
        </p:txBody>
      </p:sp>
      <p:sp>
        <p:nvSpPr>
          <p:cNvPr id="8" name="Rectangle 7"/>
          <p:cNvSpPr/>
          <p:nvPr/>
        </p:nvSpPr>
        <p:spPr bwMode="auto">
          <a:xfrm>
            <a:off x="1054285" y="2896488"/>
            <a:ext cx="3024336" cy="1944216"/>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r>
              <a:rPr lang="ar-YE" sz="2800" dirty="0">
                <a:latin typeface="Traditional Arabic" pitchFamily="18" charset="-78"/>
                <a:cs typeface="Traditional Arabic" pitchFamily="18" charset="-78"/>
              </a:rPr>
              <a:t>تقوم المؤسسة بالتعهد في كتاب ترشيح الموظفين للفئات الثلاثة بانطباق شروط الترشيح عليهم</a:t>
            </a:r>
            <a:r>
              <a:rPr lang="ar-YE" sz="2400" dirty="0">
                <a:latin typeface="Traditional Arabic" pitchFamily="18" charset="-78"/>
                <a:cs typeface="Traditional Arabic" pitchFamily="18" charset="-78"/>
              </a:rPr>
              <a:t>.</a:t>
            </a:r>
            <a:endParaRPr lang="en-US" sz="24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16061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919" y="616920"/>
            <a:ext cx="5703887" cy="868362"/>
          </a:xfrm>
        </p:spPr>
        <p:txBody>
          <a:bodyPr>
            <a:normAutofit/>
          </a:bodyPr>
          <a:lstStyle/>
          <a:p>
            <a:pPr algn="ctr"/>
            <a:r>
              <a:rPr lang="ar-JO" sz="3600" dirty="0">
                <a:latin typeface="Traditional Arabic" pitchFamily="18" charset="-78"/>
                <a:cs typeface="Traditional Arabic" pitchFamily="18" charset="-78"/>
              </a:rPr>
              <a:t>ملاحظات هامة</a:t>
            </a:r>
          </a:p>
        </p:txBody>
      </p:sp>
      <p:sp>
        <p:nvSpPr>
          <p:cNvPr id="3" name="Content Placeholder 2"/>
          <p:cNvSpPr>
            <a:spLocks noGrp="1"/>
          </p:cNvSpPr>
          <p:nvPr>
            <p:ph idx="1"/>
          </p:nvPr>
        </p:nvSpPr>
        <p:spPr/>
        <p:txBody>
          <a:bodyPr/>
          <a:lstStyle/>
          <a:p>
            <a:pPr>
              <a:buNone/>
            </a:pPr>
            <a:endParaRPr lang="en-US" dirty="0">
              <a:latin typeface="Traditional Arabic" pitchFamily="18" charset="-78"/>
              <a:cs typeface="Traditional Arabic" pitchFamily="18" charset="-78"/>
            </a:endParaRPr>
          </a:p>
          <a:p>
            <a:endParaRPr lang="ar-JO" dirty="0">
              <a:latin typeface="Traditional Arabic" pitchFamily="18" charset="-78"/>
              <a:cs typeface="Traditional Arabic" pitchFamily="18" charset="-78"/>
            </a:endParaRPr>
          </a:p>
        </p:txBody>
      </p:sp>
      <p:sp>
        <p:nvSpPr>
          <p:cNvPr id="4" name="Rectangle 3"/>
          <p:cNvSpPr/>
          <p:nvPr/>
        </p:nvSpPr>
        <p:spPr bwMode="auto">
          <a:xfrm>
            <a:off x="1531346" y="1859082"/>
            <a:ext cx="9121966" cy="1938430"/>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lnSpc>
                <a:spcPct val="150000"/>
              </a:lnSpc>
            </a:pPr>
            <a:r>
              <a:rPr lang="ar-YE" sz="2800" dirty="0">
                <a:solidFill>
                  <a:schemeClr val="accent5">
                    <a:lumMod val="50000"/>
                  </a:schemeClr>
                </a:solidFill>
                <a:latin typeface="Traditional Arabic" pitchFamily="18" charset="-78"/>
                <a:cs typeface="Traditional Arabic" pitchFamily="18" charset="-78"/>
              </a:rPr>
              <a:t>في حال تم نقل الموظف إلى موقع آخر تابع للوزارة/ المؤسسة التي يعمل بها بعد أن تم ترشيحه</a:t>
            </a:r>
            <a:r>
              <a:rPr lang="ar-JO" sz="2800" dirty="0">
                <a:solidFill>
                  <a:schemeClr val="accent5">
                    <a:lumMod val="50000"/>
                  </a:schemeClr>
                </a:solidFill>
                <a:latin typeface="Traditional Arabic" pitchFamily="18" charset="-78"/>
                <a:cs typeface="Traditional Arabic" pitchFamily="18" charset="-78"/>
              </a:rPr>
              <a:t> لأي من الفئات الثلاثة</a:t>
            </a:r>
            <a:r>
              <a:rPr lang="ar-YE" sz="2800" dirty="0">
                <a:solidFill>
                  <a:schemeClr val="accent5">
                    <a:lumMod val="50000"/>
                  </a:schemeClr>
                </a:solidFill>
                <a:latin typeface="Traditional Arabic" pitchFamily="18" charset="-78"/>
                <a:cs typeface="Traditional Arabic" pitchFamily="18" charset="-78"/>
              </a:rPr>
              <a:t>، يجوز أن يبقى مرشحاً عن فئته في حال بقائه بنفس المستوى الوظيفي</a:t>
            </a:r>
            <a:r>
              <a:rPr lang="ar-JO" sz="2800" dirty="0">
                <a:solidFill>
                  <a:schemeClr val="accent5">
                    <a:lumMod val="50000"/>
                  </a:schemeClr>
                </a:solidFill>
                <a:latin typeface="Traditional Arabic" pitchFamily="18" charset="-78"/>
                <a:cs typeface="Traditional Arabic" pitchFamily="18" charset="-78"/>
              </a:rPr>
              <a:t>.</a:t>
            </a:r>
          </a:p>
        </p:txBody>
      </p:sp>
      <p:sp>
        <p:nvSpPr>
          <p:cNvPr id="6" name="Rectangle 5"/>
          <p:cNvSpPr/>
          <p:nvPr/>
        </p:nvSpPr>
        <p:spPr bwMode="auto">
          <a:xfrm>
            <a:off x="1531346" y="4001294"/>
            <a:ext cx="9121966" cy="2195258"/>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lnSpc>
                <a:spcPct val="150000"/>
              </a:lnSpc>
            </a:pPr>
            <a:r>
              <a:rPr lang="ar-YE" sz="2800" dirty="0">
                <a:solidFill>
                  <a:schemeClr val="accent5">
                    <a:lumMod val="50000"/>
                  </a:schemeClr>
                </a:solidFill>
                <a:latin typeface="Traditional Arabic" pitchFamily="18" charset="-78"/>
                <a:cs typeface="Traditional Arabic" pitchFamily="18" charset="-78"/>
              </a:rPr>
              <a:t>يشترط عدم حصول الموظف المرشح لجائزة الموظف الحكومي المتميز على أي شكل من أشكال العقوبات (تنبيه، إنذار، فصل، وغيرها) خلال السنتين الأخيرتين من عمله في الوزارة/ المؤسسة</a:t>
            </a:r>
            <a:r>
              <a:rPr lang="ar-YE" sz="2800" dirty="0">
                <a:latin typeface="Traditional Arabic" pitchFamily="18" charset="-78"/>
                <a:cs typeface="Traditional Arabic" pitchFamily="18" charset="-78"/>
              </a:rPr>
              <a:t>.</a:t>
            </a:r>
            <a:endParaRPr lang="en-US" sz="2800" dirty="0">
              <a:latin typeface="Traditional Arabic" pitchFamily="18" charset="-78"/>
              <a:cs typeface="Traditional Arabic" pitchFamily="18" charset="-78"/>
            </a:endParaRPr>
          </a:p>
          <a:p>
            <a:pPr algn="ctr"/>
            <a:endParaRPr lang="ar-JO"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63157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8" y="500062"/>
            <a:ext cx="10515600" cy="1325563"/>
          </a:xfrm>
        </p:spPr>
        <p:txBody>
          <a:bodyPr/>
          <a:lstStyle/>
          <a:p>
            <a:pPr algn="ctr"/>
            <a:r>
              <a:rPr lang="ar-JO" sz="3600" dirty="0">
                <a:latin typeface="Traditional Arabic" pitchFamily="18" charset="-78"/>
                <a:cs typeface="Traditional Arabic" pitchFamily="18" charset="-78"/>
              </a:rPr>
              <a:t>ملاحظات هامة</a:t>
            </a:r>
          </a:p>
        </p:txBody>
      </p:sp>
      <p:sp>
        <p:nvSpPr>
          <p:cNvPr id="3" name="Content Placeholder 2"/>
          <p:cNvSpPr>
            <a:spLocks noGrp="1"/>
          </p:cNvSpPr>
          <p:nvPr>
            <p:ph idx="1"/>
          </p:nvPr>
        </p:nvSpPr>
        <p:spPr/>
        <p:txBody>
          <a:bodyPr/>
          <a:lstStyle/>
          <a:p>
            <a:pPr>
              <a:buNone/>
            </a:pPr>
            <a:endParaRPr lang="en-US" dirty="0">
              <a:latin typeface="Traditional Arabic" pitchFamily="18" charset="-78"/>
              <a:cs typeface="Traditional Arabic" pitchFamily="18" charset="-78"/>
            </a:endParaRPr>
          </a:p>
          <a:p>
            <a:endParaRPr lang="ar-JO" dirty="0">
              <a:latin typeface="Traditional Arabic" pitchFamily="18" charset="-78"/>
              <a:cs typeface="Traditional Arabic" pitchFamily="18" charset="-78"/>
            </a:endParaRPr>
          </a:p>
        </p:txBody>
      </p:sp>
      <p:sp>
        <p:nvSpPr>
          <p:cNvPr id="4" name="Rectangle 3"/>
          <p:cNvSpPr/>
          <p:nvPr/>
        </p:nvSpPr>
        <p:spPr bwMode="auto">
          <a:xfrm>
            <a:off x="6092190" y="1700808"/>
            <a:ext cx="4218652" cy="3957042"/>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lnSpc>
                <a:spcPct val="150000"/>
              </a:lnSpc>
            </a:pPr>
            <a:r>
              <a:rPr lang="ar-YE" sz="2800" dirty="0">
                <a:solidFill>
                  <a:schemeClr val="accent5">
                    <a:lumMod val="50000"/>
                  </a:schemeClr>
                </a:solidFill>
                <a:latin typeface="Traditional Arabic" pitchFamily="18" charset="-78"/>
                <a:cs typeface="Traditional Arabic" pitchFamily="18" charset="-78"/>
              </a:rPr>
              <a:t>يشترط ملاءمة المسمى الوظيفي للموظف المرشح مع فئة الجائزة المرشح لها، ويتم إرفاق الهيكل التنظيمي للوزارة/ المؤسسة وبما يبين موقع الموظف فيه للتأكد من تحقق هذا الشرط.</a:t>
            </a:r>
            <a:endParaRPr lang="en-US" sz="2800" dirty="0">
              <a:solidFill>
                <a:schemeClr val="accent5">
                  <a:lumMod val="50000"/>
                </a:schemeClr>
              </a:solidFill>
              <a:latin typeface="Traditional Arabic" pitchFamily="18" charset="-78"/>
              <a:cs typeface="Traditional Arabic" pitchFamily="18" charset="-78"/>
            </a:endParaRPr>
          </a:p>
        </p:txBody>
      </p:sp>
      <p:sp>
        <p:nvSpPr>
          <p:cNvPr id="6" name="Rectangle 5"/>
          <p:cNvSpPr/>
          <p:nvPr/>
        </p:nvSpPr>
        <p:spPr bwMode="auto">
          <a:xfrm>
            <a:off x="1671145" y="1700808"/>
            <a:ext cx="4105923" cy="3957042"/>
          </a:xfrm>
          <a:prstGeom prst="rect">
            <a:avLst/>
          </a:prstGeom>
          <a:solidFill>
            <a:schemeClr val="bg1">
              <a:lumMod val="75000"/>
            </a:schemeClr>
          </a:solidFill>
          <a:ln w="9525" cap="flat" cmpd="sng" algn="ctr">
            <a:solidFill>
              <a:schemeClr val="tx2">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1" anchor="t" anchorCtr="0" compatLnSpc="1">
            <a:prstTxWarp prst="textNoShape">
              <a:avLst/>
            </a:prstTxWarp>
          </a:bodyPr>
          <a:lstStyle/>
          <a:p>
            <a:pPr algn="ctr">
              <a:lnSpc>
                <a:spcPct val="150000"/>
              </a:lnSpc>
            </a:pPr>
            <a:r>
              <a:rPr lang="ar-YE" sz="2800" dirty="0">
                <a:solidFill>
                  <a:schemeClr val="accent5">
                    <a:lumMod val="50000"/>
                  </a:schemeClr>
                </a:solidFill>
                <a:latin typeface="Traditional Arabic" pitchFamily="18" charset="-78"/>
                <a:cs typeface="Traditional Arabic" pitchFamily="18" charset="-78"/>
              </a:rPr>
              <a:t>في حال تم تغيير المسمى الوظيفي للموظف بعد أن تم ترشيحه</a:t>
            </a:r>
            <a:r>
              <a:rPr lang="ar-JO" sz="2800" dirty="0">
                <a:solidFill>
                  <a:schemeClr val="accent5">
                    <a:lumMod val="50000"/>
                  </a:schemeClr>
                </a:solidFill>
                <a:latin typeface="Traditional Arabic" pitchFamily="18" charset="-78"/>
                <a:cs typeface="Traditional Arabic" pitchFamily="18" charset="-78"/>
              </a:rPr>
              <a:t> لأي من الفئات الثلاثة</a:t>
            </a:r>
            <a:r>
              <a:rPr lang="ar-YE" sz="2800" dirty="0">
                <a:solidFill>
                  <a:schemeClr val="accent5">
                    <a:lumMod val="50000"/>
                  </a:schemeClr>
                </a:solidFill>
                <a:latin typeface="Traditional Arabic" pitchFamily="18" charset="-78"/>
                <a:cs typeface="Traditional Arabic" pitchFamily="18" charset="-78"/>
              </a:rPr>
              <a:t>، يجوز أن يبقى مرشحاً عن فئته في حال بقائه بنفس المستوى الوظيفي، ويتم تقييم أدائه بناءً على السنتين الماضيتين.</a:t>
            </a:r>
            <a:endParaRPr lang="en-US" sz="2800" dirty="0">
              <a:solidFill>
                <a:schemeClr val="accent5">
                  <a:lumMod val="50000"/>
                </a:schemeClr>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46678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913" y="348616"/>
            <a:ext cx="6553200" cy="868363"/>
          </a:xfrm>
        </p:spPr>
        <p:txBody>
          <a:bodyPr/>
          <a:lstStyle/>
          <a:p>
            <a:pPr>
              <a:defRPr/>
            </a:pPr>
            <a:r>
              <a:rPr lang="ar-JO" sz="3600" dirty="0">
                <a:latin typeface="Traditional Arabic" pitchFamily="18" charset="-78"/>
                <a:cs typeface="Traditional Arabic" pitchFamily="18" charset="-78"/>
              </a:rPr>
              <a:t>المعيار الرئيسي الأول: النتائج والإنجازات </a:t>
            </a:r>
            <a:endParaRPr lang="en-US" sz="36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1091883" y="1729077"/>
            <a:ext cx="10081260" cy="5157182"/>
          </a:xfrm>
        </p:spPr>
        <p:txBody>
          <a:bodyPr>
            <a:normAutofit fontScale="92500" lnSpcReduction="10000"/>
          </a:bodyPr>
          <a:lstStyle/>
          <a:p>
            <a:pPr marL="0" indent="0">
              <a:buNone/>
              <a:defRPr/>
            </a:pPr>
            <a:r>
              <a:rPr lang="ar-YE" b="1" u="sng" dirty="0">
                <a:latin typeface="Traditional Arabic" pitchFamily="18" charset="-78"/>
                <a:cs typeface="Traditional Arabic" pitchFamily="18" charset="-78"/>
              </a:rPr>
              <a:t>المعيار الفرعي (1): </a:t>
            </a:r>
            <a:r>
              <a:rPr lang="ar-JO" b="1" u="sng" dirty="0">
                <a:latin typeface="Traditional Arabic" pitchFamily="18" charset="-78"/>
                <a:cs typeface="Traditional Arabic" pitchFamily="18" charset="-78"/>
              </a:rPr>
              <a:t>الإنجازات على المستوى المؤسسي</a:t>
            </a:r>
          </a:p>
          <a:p>
            <a:pPr marL="0" indent="0">
              <a:buNone/>
              <a:defRPr/>
            </a:pPr>
            <a:endParaRPr lang="en-US" b="1" u="sng" dirty="0">
              <a:latin typeface="Traditional Arabic" pitchFamily="18" charset="-78"/>
              <a:cs typeface="Traditional Arabic" pitchFamily="18" charset="-78"/>
            </a:endParaRPr>
          </a:p>
          <a:p>
            <a:pPr algn="just"/>
            <a:r>
              <a:rPr lang="ar-JO" dirty="0">
                <a:latin typeface="Traditional Arabic" panose="02020603050405020304" pitchFamily="18" charset="-78"/>
                <a:cs typeface="Traditional Arabic" panose="02020603050405020304" pitchFamily="18" charset="-78"/>
              </a:rPr>
              <a:t>النتائج والانجازات التي حققها الموظف أخر سنتين في نطاق عمله الحالي (الوحدة الإدارية) وأثر هذه الانجازات على جهة العمل (مثل الارتقاء بالخدمة وطريقة العمل و خفض الكلف والنفقات وزيادة الايرادات).</a:t>
            </a:r>
            <a:endParaRPr lang="en-US" dirty="0">
              <a:latin typeface="Traditional Arabic" panose="02020603050405020304" pitchFamily="18" charset="-78"/>
              <a:cs typeface="Traditional Arabic" panose="02020603050405020304" pitchFamily="18" charset="-78"/>
            </a:endParaRPr>
          </a:p>
          <a:p>
            <a:pPr algn="just"/>
            <a:r>
              <a:rPr lang="ar-JO" dirty="0">
                <a:latin typeface="Traditional Arabic" panose="02020603050405020304" pitchFamily="18" charset="-78"/>
                <a:cs typeface="Traditional Arabic" panose="02020603050405020304" pitchFamily="18" charset="-78"/>
              </a:rPr>
              <a:t>نتائج مؤشرات الكفاءة والفاعلية خلال اخر سنتين في الوحدة الإدارية التي يعمل بها الموظف.</a:t>
            </a:r>
            <a:endParaRPr lang="en-US" dirty="0">
              <a:latin typeface="Traditional Arabic" panose="02020603050405020304" pitchFamily="18" charset="-78"/>
              <a:cs typeface="Traditional Arabic" panose="02020603050405020304" pitchFamily="18" charset="-78"/>
            </a:endParaRPr>
          </a:p>
          <a:p>
            <a:pPr algn="just"/>
            <a:r>
              <a:rPr lang="ar-JO" dirty="0">
                <a:latin typeface="Traditional Arabic" panose="02020603050405020304" pitchFamily="18" charset="-78"/>
                <a:cs typeface="Traditional Arabic" panose="02020603050405020304" pitchFamily="18" charset="-78"/>
              </a:rPr>
              <a:t>نتائج مشاركة الموظف زملائه في العمل الجماعي والمساهمة في تحقيق الانجازات خلال اخر سنتين من خلال فرق العمل أو اللجان على المستوى المؤسسي.</a:t>
            </a:r>
          </a:p>
          <a:p>
            <a:pPr algn="just"/>
            <a:r>
              <a:rPr lang="ar-YE" b="1" u="sng" dirty="0">
                <a:latin typeface="Traditional Arabic" pitchFamily="18" charset="-78"/>
                <a:cs typeface="Traditional Arabic" pitchFamily="18" charset="-78"/>
              </a:rPr>
              <a:t>المعيار الفرعي (</a:t>
            </a:r>
            <a:r>
              <a:rPr lang="ar-JO" b="1" u="sng" dirty="0">
                <a:latin typeface="Traditional Arabic" pitchFamily="18" charset="-78"/>
                <a:cs typeface="Traditional Arabic" pitchFamily="18" charset="-78"/>
              </a:rPr>
              <a:t>2</a:t>
            </a:r>
            <a:r>
              <a:rPr lang="ar-YE" b="1" u="sng" dirty="0">
                <a:latin typeface="Traditional Arabic" pitchFamily="18" charset="-78"/>
                <a:cs typeface="Traditional Arabic" pitchFamily="18" charset="-78"/>
              </a:rPr>
              <a:t>): </a:t>
            </a:r>
            <a:r>
              <a:rPr lang="ar-JO" b="1" u="sng" dirty="0">
                <a:latin typeface="Traditional Arabic" pitchFamily="18" charset="-78"/>
                <a:cs typeface="Traditional Arabic" pitchFamily="18" charset="-78"/>
              </a:rPr>
              <a:t>الإنجازات على المستوى الشخصي</a:t>
            </a:r>
          </a:p>
          <a:p>
            <a:pPr algn="just"/>
            <a:r>
              <a:rPr lang="ar-JO" dirty="0">
                <a:latin typeface="Traditional Arabic" panose="02020603050405020304" pitchFamily="18" charset="-78"/>
                <a:cs typeface="Traditional Arabic" panose="02020603050405020304" pitchFamily="18" charset="-78"/>
              </a:rPr>
              <a:t>الانجازات التي قدمها الموظف خلال اخر سنتين والتي تفوق التوقعات وتتعدى مهام عمله الوظيفي (انجاز غير نمطي وغير تقليدي).</a:t>
            </a:r>
            <a:endParaRPr lang="en-US" dirty="0">
              <a:latin typeface="Traditional Arabic" panose="02020603050405020304" pitchFamily="18" charset="-78"/>
              <a:cs typeface="Traditional Arabic" panose="02020603050405020304" pitchFamily="18" charset="-78"/>
            </a:endParaRPr>
          </a:p>
          <a:p>
            <a:pPr algn="just"/>
            <a:r>
              <a:rPr lang="ar-JO" dirty="0">
                <a:latin typeface="Traditional Arabic" panose="02020603050405020304" pitchFamily="18" charset="-78"/>
                <a:cs typeface="Traditional Arabic" panose="02020603050405020304" pitchFamily="18" charset="-78"/>
              </a:rPr>
              <a:t>الانجازات الشخصية التي حققها الموظف خلال سنتين على المستويين الوطني والعالمي.</a:t>
            </a:r>
            <a:endParaRPr lang="en-US" dirty="0">
              <a:latin typeface="Traditional Arabic" panose="02020603050405020304" pitchFamily="18" charset="-78"/>
              <a:cs typeface="Traditional Arabic" panose="02020603050405020304" pitchFamily="18" charset="-78"/>
            </a:endParaRPr>
          </a:p>
          <a:p>
            <a:pPr algn="just"/>
            <a:r>
              <a:rPr lang="ar-JO" dirty="0">
                <a:latin typeface="Traditional Arabic" panose="02020603050405020304" pitchFamily="18" charset="-78"/>
                <a:cs typeface="Traditional Arabic" panose="02020603050405020304" pitchFamily="18" charset="-78"/>
              </a:rPr>
              <a:t>الإنجازات السابقة التي حققها الموظف في جهته الحالية أو أي جهات سابقة (لما قبل السنتين  الاخيرتين). </a:t>
            </a:r>
            <a:endParaRPr lang="en-US" dirty="0">
              <a:latin typeface="Traditional Arabic" panose="02020603050405020304" pitchFamily="18" charset="-78"/>
              <a:cs typeface="Traditional Arabic" panose="02020603050405020304" pitchFamily="18" charset="-78"/>
            </a:endParaRPr>
          </a:p>
          <a:p>
            <a:pPr marL="0" indent="0" algn="just">
              <a:buNone/>
            </a:pPr>
            <a:endParaRPr lang="ar-JO" b="1" u="sng" dirty="0">
              <a:latin typeface="Traditional Arabic" pitchFamily="18" charset="-78"/>
              <a:cs typeface="Traditional Arabic" pitchFamily="18" charset="-78"/>
            </a:endParaRPr>
          </a:p>
          <a:p>
            <a:pPr marL="457200" indent="-457200" algn="just">
              <a:buFont typeface="+mj-lt"/>
              <a:buAutoNum type="arabicPeriod"/>
            </a:pPr>
            <a:endParaRPr lang="en-US" dirty="0">
              <a:latin typeface="Traditional Arabic" panose="02020603050405020304" pitchFamily="18" charset="-78"/>
              <a:cs typeface="Traditional Arabic" panose="02020603050405020304" pitchFamily="18" charset="-78"/>
            </a:endParaRPr>
          </a:p>
          <a:p>
            <a:pPr marL="0" indent="0" algn="r" rtl="1">
              <a:buNone/>
              <a:defRPr/>
            </a:pPr>
            <a:endParaRPr lang="en-US" sz="22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606642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_AR Approved" id="{B7208E7A-46E8-499B-A2CC-C639C63AF286}" vid="{936138D4-9BA3-44FB-9926-93F170310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23232</TotalTime>
  <Words>2296</Words>
  <Application>Microsoft Office PowerPoint</Application>
  <PresentationFormat>Widescreen</PresentationFormat>
  <Paragraphs>281</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Tajawal</vt:lpstr>
      <vt:lpstr>Arial</vt:lpstr>
      <vt:lpstr>Times New Roman</vt:lpstr>
      <vt:lpstr>Traditional Arabic</vt:lpstr>
      <vt:lpstr>Symbol</vt:lpstr>
      <vt:lpstr>DecoTypeNaskh</vt:lpstr>
      <vt:lpstr>Calibri Light</vt:lpstr>
      <vt:lpstr>Calibri</vt:lpstr>
      <vt:lpstr>Wingdings</vt:lpstr>
      <vt:lpstr>TimesNewRomanPSMT</vt:lpstr>
      <vt:lpstr>Office Theme</vt:lpstr>
      <vt:lpstr>مركز الملك عبد الله الثاني للتميز</vt:lpstr>
      <vt:lpstr>   الإطار العام</vt:lpstr>
      <vt:lpstr>      مركز الملك عبد الله الثاني للتميز</vt:lpstr>
      <vt:lpstr>مركز الملك عبد الله الثاني للتميز </vt:lpstr>
      <vt:lpstr>مقدمة عن جائزة الموظف الحكومي المتميز</vt:lpstr>
      <vt:lpstr>ملاحظات هامة</vt:lpstr>
      <vt:lpstr>ملاحظات هامة</vt:lpstr>
      <vt:lpstr>ملاحظات هامة</vt:lpstr>
      <vt:lpstr>المعيار الرئيسي الأول: النتائج والإنجازات </vt:lpstr>
      <vt:lpstr>المعيار الرئيسي الثاني: التخطيط المؤسسي والوظيفي</vt:lpstr>
      <vt:lpstr>المعيار الرئيسي الثالث: التعلّم المستمر والتنمية الذاتية </vt:lpstr>
      <vt:lpstr>المعيار الرئيسي الرابع : التطوير والابتكار </vt:lpstr>
      <vt:lpstr>المعيار الرئيسي الخامس:الشخصية الإيجابية والمؤثرة </vt:lpstr>
      <vt:lpstr>المعيار السادس:المهارات القيادية والإشرافية</vt:lpstr>
      <vt:lpstr>المعيار السادس:المهارات القيادية والإشرافية</vt:lpstr>
      <vt:lpstr>الجدول التالي يوضح علامات المعايير لكل فئة من فئات الجائزة</vt:lpstr>
      <vt:lpstr>مراحل التقييم</vt:lpstr>
      <vt:lpstr>PowerPoint Presentation</vt:lpstr>
      <vt:lpstr>PowerPoint Presentation</vt:lpstr>
      <vt:lpstr>PowerPoint Presentation</vt:lpstr>
      <vt:lpstr>PowerPoint Presentation</vt:lpstr>
      <vt:lpstr>PowerPoint Presentation</vt:lpstr>
      <vt:lpstr>إرشادات عامة للمشاركة </vt:lpstr>
      <vt:lpstr>إرشادات عامة للمشاركة </vt:lpstr>
      <vt:lpstr>إرشادات عامة للزيارة الميدانية </vt:lpstr>
      <vt:lpstr>عدد صفحات تقرير الاشتراك</vt:lpstr>
      <vt:lpstr>الجدول الزمني للجائزة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Haya Dahbour</dc:creator>
  <cp:lastModifiedBy>Balqees Al-Adaileh</cp:lastModifiedBy>
  <cp:revision>605</cp:revision>
  <dcterms:created xsi:type="dcterms:W3CDTF">2017-03-07T10:24:39Z</dcterms:created>
  <dcterms:modified xsi:type="dcterms:W3CDTF">2023-08-06T10:56:04Z</dcterms:modified>
</cp:coreProperties>
</file>